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y="5143500" cx="9144000"/>
  <p:notesSz cx="6858000" cy="9144000"/>
  <p:embeddedFontLst>
    <p:embeddedFont>
      <p:font typeface="Lexend Deca"/>
      <p:regular r:id="rId28"/>
      <p:bold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1" name="Laura Ehrlich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FC703F5-927C-4CF1-9804-44294E370E43}">
  <a:tblStyle styleId="{3FC703F5-927C-4CF1-9804-44294E370E4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commentAuthors" Target="commentAuthor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font" Target="fonts/LexendDeca-regular.fntdata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LexendDeca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3-02-14T23:48:58.681">
    <p:pos x="6000" y="0"/>
    <p:text>Change color for base page because metadata is purple :/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5ed75ccf_01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5ed75ccf_0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1f325a7deaf_2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1f325a7deaf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1f28ad6488a_0_3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1f28ad6488a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4336029e5a06b007_8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4336029e5a06b007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4336029e5a06b007_8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4336029e5a06b007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g208c927ec95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5" name="Google Shape;375;g208c927ec9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g20c5a1a767d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3" name="Google Shape;393;g20c5a1a767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g4336029e5a06b007_9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8" name="Google Shape;408;g4336029e5a06b007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g35ed75ccf_02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7" name="Google Shape;417;g35ed75ccf_0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g1f325a7deaf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4" name="Google Shape;424;g1f325a7dea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g1f325a7deaf_3_3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1" name="Google Shape;431;g1f325a7deaf_3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bc98855ff3_0_4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bc98855ff3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g35ed75ccf_02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9" name="Google Shape;439;g35ed75ccf_0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g1f325a7deaf_3_4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8" name="Google Shape;448;g1f325a7deaf_3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35f391192_0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35f391192_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4336029e5a06b007_1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4336029e5a06b007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35f391192_02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35f391192_0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520e92b56108a899_10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520e92b56108a899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4336029e5a06b007_5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4336029e5a06b007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4336029e5a06b007_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4336029e5a06b007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8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-25"/>
            <a:ext cx="9143957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/>
          <p:nvPr>
            <p:ph type="ctrTitle"/>
          </p:nvPr>
        </p:nvSpPr>
        <p:spPr>
          <a:xfrm>
            <a:off x="685800" y="1991825"/>
            <a:ext cx="4539000" cy="1159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· Big circuit">
  <p:cSld name="BLANK_1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1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_1_1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3"/>
          <p:cNvSpPr txBox="1"/>
          <p:nvPr>
            <p:ph type="ctrTitle"/>
          </p:nvPr>
        </p:nvSpPr>
        <p:spPr>
          <a:xfrm>
            <a:off x="685800" y="1659550"/>
            <a:ext cx="4263900" cy="1159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" type="subTitle"/>
          </p:nvPr>
        </p:nvSpPr>
        <p:spPr>
          <a:xfrm>
            <a:off x="685800" y="2916254"/>
            <a:ext cx="4263900" cy="784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4"/>
          <p:cNvSpPr/>
          <p:nvPr/>
        </p:nvSpPr>
        <p:spPr>
          <a:xfrm>
            <a:off x="42525" y="42525"/>
            <a:ext cx="2000100" cy="2000100"/>
          </a:xfrm>
          <a:prstGeom prst="ellipse">
            <a:avLst/>
          </a:prstGeom>
          <a:gradFill>
            <a:gsLst>
              <a:gs pos="0">
                <a:srgbClr val="00FFFF">
                  <a:alpha val="54117"/>
                </a:srgbClr>
              </a:gs>
              <a:gs pos="73000">
                <a:srgbClr val="00FFFF">
                  <a:alpha val="0"/>
                </a:srgbClr>
              </a:gs>
              <a:gs pos="100000">
                <a:srgbClr val="00FFFF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1343850" y="866400"/>
            <a:ext cx="4185600" cy="369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Font typeface="Lexend Deca"/>
              <a:buChar char="⬡"/>
              <a:defRPr sz="3000">
                <a:latin typeface="Lexend Deca"/>
                <a:ea typeface="Lexend Deca"/>
                <a:cs typeface="Lexend Deca"/>
                <a:sym typeface="Lexend Deca"/>
              </a:defRPr>
            </a:lvl1pPr>
            <a:lvl2pPr indent="-419100" lvl="1" marL="914400" rtl="0">
              <a:spcBef>
                <a:spcPts val="0"/>
              </a:spcBef>
              <a:spcAft>
                <a:spcPts val="0"/>
              </a:spcAft>
              <a:buSzPts val="3000"/>
              <a:buFont typeface="Lexend Deca"/>
              <a:buChar char="∙"/>
              <a:defRPr sz="3000">
                <a:latin typeface="Lexend Deca"/>
                <a:ea typeface="Lexend Deca"/>
                <a:cs typeface="Lexend Deca"/>
                <a:sym typeface="Lexend Deca"/>
              </a:defRPr>
            </a:lvl2pPr>
            <a:lvl3pPr indent="-419100" lvl="2" marL="1371600" rtl="0">
              <a:spcBef>
                <a:spcPts val="0"/>
              </a:spcBef>
              <a:spcAft>
                <a:spcPts val="0"/>
              </a:spcAft>
              <a:buSzPts val="3000"/>
              <a:buFont typeface="Lexend Deca"/>
              <a:buChar char="∙"/>
              <a:defRPr sz="3000">
                <a:latin typeface="Lexend Deca"/>
                <a:ea typeface="Lexend Deca"/>
                <a:cs typeface="Lexend Deca"/>
                <a:sym typeface="Lexend Deca"/>
              </a:defRPr>
            </a:lvl3pPr>
            <a:lvl4pPr indent="-419100" lvl="3" marL="1828800" rtl="0">
              <a:spcBef>
                <a:spcPts val="0"/>
              </a:spcBef>
              <a:spcAft>
                <a:spcPts val="0"/>
              </a:spcAft>
              <a:buSzPts val="3000"/>
              <a:buFont typeface="Lexend Deca"/>
              <a:buChar char="●"/>
              <a:defRPr sz="3000">
                <a:latin typeface="Lexend Deca"/>
                <a:ea typeface="Lexend Deca"/>
                <a:cs typeface="Lexend Deca"/>
                <a:sym typeface="Lexend Deca"/>
              </a:defRPr>
            </a:lvl4pPr>
            <a:lvl5pPr indent="-419100" lvl="4" marL="2286000" rtl="0">
              <a:spcBef>
                <a:spcPts val="0"/>
              </a:spcBef>
              <a:spcAft>
                <a:spcPts val="0"/>
              </a:spcAft>
              <a:buSzPts val="3000"/>
              <a:buFont typeface="Lexend Deca"/>
              <a:buChar char="○"/>
              <a:defRPr sz="3000">
                <a:latin typeface="Lexend Deca"/>
                <a:ea typeface="Lexend Deca"/>
                <a:cs typeface="Lexend Deca"/>
                <a:sym typeface="Lexend Deca"/>
              </a:defRPr>
            </a:lvl5pPr>
            <a:lvl6pPr indent="-419100" lvl="5" marL="2743200" rtl="0">
              <a:spcBef>
                <a:spcPts val="0"/>
              </a:spcBef>
              <a:spcAft>
                <a:spcPts val="0"/>
              </a:spcAft>
              <a:buSzPts val="3000"/>
              <a:buFont typeface="Lexend Deca"/>
              <a:buChar char="■"/>
              <a:defRPr sz="3000">
                <a:latin typeface="Lexend Deca"/>
                <a:ea typeface="Lexend Deca"/>
                <a:cs typeface="Lexend Deca"/>
                <a:sym typeface="Lexend Deca"/>
              </a:defRPr>
            </a:lvl6pPr>
            <a:lvl7pPr indent="-419100" lvl="6" marL="3200400" rtl="0">
              <a:spcBef>
                <a:spcPts val="0"/>
              </a:spcBef>
              <a:spcAft>
                <a:spcPts val="0"/>
              </a:spcAft>
              <a:buSzPts val="3000"/>
              <a:buFont typeface="Lexend Deca"/>
              <a:buChar char="●"/>
              <a:defRPr sz="3000">
                <a:latin typeface="Lexend Deca"/>
                <a:ea typeface="Lexend Deca"/>
                <a:cs typeface="Lexend Deca"/>
                <a:sym typeface="Lexend Deca"/>
              </a:defRPr>
            </a:lvl7pPr>
            <a:lvl8pPr indent="-419100" lvl="7" marL="3657600" rtl="0">
              <a:spcBef>
                <a:spcPts val="0"/>
              </a:spcBef>
              <a:spcAft>
                <a:spcPts val="0"/>
              </a:spcAft>
              <a:buSzPts val="3000"/>
              <a:buFont typeface="Lexend Deca"/>
              <a:buChar char="○"/>
              <a:defRPr sz="3000">
                <a:latin typeface="Lexend Deca"/>
                <a:ea typeface="Lexend Deca"/>
                <a:cs typeface="Lexend Deca"/>
                <a:sym typeface="Lexend Deca"/>
              </a:defRPr>
            </a:lvl8pPr>
            <a:lvl9pPr indent="-419100" lvl="8" marL="4114800">
              <a:spcBef>
                <a:spcPts val="0"/>
              </a:spcBef>
              <a:spcAft>
                <a:spcPts val="0"/>
              </a:spcAft>
              <a:buSzPts val="3000"/>
              <a:buFont typeface="Lexend Deca"/>
              <a:buChar char="■"/>
              <a:defRPr sz="3000"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/>
        </p:txBody>
      </p:sp>
      <p:sp>
        <p:nvSpPr>
          <p:cNvPr id="20" name="Google Shape;20;p4"/>
          <p:cNvSpPr txBox="1"/>
          <p:nvPr/>
        </p:nvSpPr>
        <p:spPr>
          <a:xfrm>
            <a:off x="826414" y="656117"/>
            <a:ext cx="6138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“</a:t>
            </a:r>
            <a:endParaRPr sz="72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 txBox="1"/>
          <p:nvPr>
            <p:ph type="title"/>
          </p:nvPr>
        </p:nvSpPr>
        <p:spPr>
          <a:xfrm>
            <a:off x="580550" y="205975"/>
            <a:ext cx="6014400" cy="857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580550" y="1352550"/>
            <a:ext cx="6014400" cy="3161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SzPts val="2400"/>
              <a:buChar char="⬡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∙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∙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6"/>
          <p:cNvSpPr txBox="1"/>
          <p:nvPr>
            <p:ph type="title"/>
          </p:nvPr>
        </p:nvSpPr>
        <p:spPr>
          <a:xfrm>
            <a:off x="580550" y="205975"/>
            <a:ext cx="6014400" cy="857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" type="body"/>
          </p:nvPr>
        </p:nvSpPr>
        <p:spPr>
          <a:xfrm>
            <a:off x="580550" y="1352550"/>
            <a:ext cx="2841000" cy="3155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SzPts val="2000"/>
              <a:buChar char="⬡"/>
              <a:defRPr sz="2000"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∙"/>
              <a:defRPr sz="2000"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∙"/>
              <a:defRPr sz="2000"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31" name="Google Shape;31;p6"/>
          <p:cNvSpPr txBox="1"/>
          <p:nvPr>
            <p:ph idx="2" type="body"/>
          </p:nvPr>
        </p:nvSpPr>
        <p:spPr>
          <a:xfrm>
            <a:off x="3753943" y="1352550"/>
            <a:ext cx="2841000" cy="3155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SzPts val="2000"/>
              <a:buChar char="⬡"/>
              <a:defRPr sz="2000"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∙"/>
              <a:defRPr sz="2000"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∙"/>
              <a:defRPr sz="2000"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oogle Shape;34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7"/>
          <p:cNvSpPr txBox="1"/>
          <p:nvPr>
            <p:ph type="title"/>
          </p:nvPr>
        </p:nvSpPr>
        <p:spPr>
          <a:xfrm>
            <a:off x="580550" y="205975"/>
            <a:ext cx="6405600" cy="857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580550" y="1352550"/>
            <a:ext cx="2005800" cy="320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⬡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∙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∙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2780447" y="1352550"/>
            <a:ext cx="2005800" cy="320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⬡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∙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∙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8" name="Google Shape;38;p7"/>
          <p:cNvSpPr txBox="1"/>
          <p:nvPr>
            <p:ph idx="3" type="body"/>
          </p:nvPr>
        </p:nvSpPr>
        <p:spPr>
          <a:xfrm>
            <a:off x="4980344" y="1352550"/>
            <a:ext cx="2005800" cy="320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⬡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∙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∙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oogle Shape;41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8"/>
          <p:cNvSpPr txBox="1"/>
          <p:nvPr>
            <p:ph type="title"/>
          </p:nvPr>
        </p:nvSpPr>
        <p:spPr>
          <a:xfrm>
            <a:off x="580550" y="205975"/>
            <a:ext cx="6014400" cy="857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9"/>
          <p:cNvSpPr txBox="1"/>
          <p:nvPr>
            <p:ph idx="1" type="body"/>
          </p:nvPr>
        </p:nvSpPr>
        <p:spPr>
          <a:xfrm>
            <a:off x="580550" y="4406300"/>
            <a:ext cx="6135900" cy="51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>
              <a:spcBef>
                <a:spcPts val="360"/>
              </a:spcBef>
              <a:spcAft>
                <a:spcPts val="0"/>
              </a:spcAft>
              <a:buSzPts val="1400"/>
              <a:buNone/>
              <a:defRPr sz="1400"/>
            </a:lvl1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· Small circuit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49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gradFill>
          <a:gsLst>
            <a:gs pos="0">
              <a:srgbClr val="A458FF"/>
            </a:gs>
            <a:gs pos="39000">
              <a:srgbClr val="3544FF"/>
            </a:gs>
            <a:gs pos="100000">
              <a:srgbClr val="0A2F9E"/>
            </a:gs>
          </a:gsLst>
          <a:lin ang="8100019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80550" y="205975"/>
            <a:ext cx="60144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b="1" sz="3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b="1" sz="3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b="1" sz="3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b="1" sz="3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b="1" sz="3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b="1" sz="3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b="1" sz="3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b="1" sz="3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b="1" sz="3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580550" y="1352550"/>
            <a:ext cx="6014400" cy="31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Muli"/>
              <a:buChar char="⬡"/>
              <a:defRPr sz="24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defRPr>
            </a:lvl1pPr>
            <a:lvl2pPr indent="-3810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Muli"/>
              <a:buChar char="∙"/>
              <a:defRPr sz="24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defRPr>
            </a:lvl2pPr>
            <a:lvl3pPr indent="-3810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Muli"/>
              <a:buChar char="∙"/>
              <a:defRPr sz="24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defRPr>
            </a:lvl3pPr>
            <a:lvl4pPr indent="-3810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uli"/>
              <a:buChar char="●"/>
              <a:defRPr sz="24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defRPr>
            </a:lvl4pPr>
            <a:lvl5pPr indent="-3810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uli"/>
              <a:buChar char="○"/>
              <a:defRPr sz="24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defRPr>
            </a:lvl5pPr>
            <a:lvl6pPr indent="-3810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uli"/>
              <a:buChar char="■"/>
              <a:defRPr sz="24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defRPr>
            </a:lvl6pPr>
            <a:lvl7pPr indent="-3810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uli"/>
              <a:buChar char="●"/>
              <a:defRPr sz="24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defRPr>
            </a:lvl7pPr>
            <a:lvl8pPr indent="-3810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uli"/>
              <a:buChar char="○"/>
              <a:defRPr sz="24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defRPr>
            </a:lvl8pPr>
            <a:lvl9pPr indent="-3810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uli"/>
              <a:buChar char="■"/>
              <a:defRPr sz="24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1pPr>
            <a:lvl2pPr lvl="1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lvl="2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lvl="3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lvl="4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lvl="5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lvl="6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lvl="7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lvl="8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image" Target="../media/image2.png"/><Relationship Id="rId11" Type="http://schemas.openxmlformats.org/officeDocument/2006/relationships/image" Target="../media/image3.png"/><Relationship Id="rId10" Type="http://schemas.openxmlformats.org/officeDocument/2006/relationships/image" Target="../media/image12.png"/><Relationship Id="rId12" Type="http://schemas.openxmlformats.org/officeDocument/2006/relationships/image" Target="../media/image8.png"/><Relationship Id="rId9" Type="http://schemas.openxmlformats.org/officeDocument/2006/relationships/image" Target="../media/image4.png"/><Relationship Id="rId5" Type="http://schemas.openxmlformats.org/officeDocument/2006/relationships/image" Target="../media/image11.png"/><Relationship Id="rId6" Type="http://schemas.openxmlformats.org/officeDocument/2006/relationships/image" Target="../media/image13.png"/><Relationship Id="rId7" Type="http://schemas.openxmlformats.org/officeDocument/2006/relationships/image" Target="../media/image5.png"/><Relationship Id="rId8" Type="http://schemas.openxmlformats.org/officeDocument/2006/relationships/image" Target="../media/image9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3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0.png"/><Relationship Id="rId4" Type="http://schemas.openxmlformats.org/officeDocument/2006/relationships/image" Target="../media/image4.png"/><Relationship Id="rId5" Type="http://schemas.openxmlformats.org/officeDocument/2006/relationships/image" Target="../media/image14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9.png"/><Relationship Id="rId4" Type="http://schemas.openxmlformats.org/officeDocument/2006/relationships/image" Target="../media/image10.png"/><Relationship Id="rId5" Type="http://schemas.openxmlformats.org/officeDocument/2006/relationships/image" Target="../media/image14.png"/><Relationship Id="rId6" Type="http://schemas.openxmlformats.org/officeDocument/2006/relationships/image" Target="../media/image3.png"/><Relationship Id="rId7" Type="http://schemas.openxmlformats.org/officeDocument/2006/relationships/image" Target="../media/image1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Relationship Id="rId3" Type="http://schemas.openxmlformats.org/officeDocument/2006/relationships/comments" Target="../comments/comment1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6.png"/><Relationship Id="rId4" Type="http://schemas.openxmlformats.org/officeDocument/2006/relationships/image" Target="../media/image4.png"/><Relationship Id="rId5" Type="http://schemas.openxmlformats.org/officeDocument/2006/relationships/image" Target="../media/image1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Relationship Id="rId4" Type="http://schemas.openxmlformats.org/officeDocument/2006/relationships/image" Target="../media/image14.png"/><Relationship Id="rId5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10416" y="2211062"/>
            <a:ext cx="2017495" cy="120925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>
            <p:ph idx="4294967295" type="ctrTitle"/>
          </p:nvPr>
        </p:nvSpPr>
        <p:spPr>
          <a:xfrm>
            <a:off x="306692" y="1434475"/>
            <a:ext cx="3904500" cy="198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/>
              <a:t>Milestone 1 BLANK</a:t>
            </a:r>
            <a:endParaRPr sz="5000"/>
          </a:p>
        </p:txBody>
      </p:sp>
      <p:sp>
        <p:nvSpPr>
          <p:cNvPr id="62" name="Google Shape;62;p13"/>
          <p:cNvSpPr txBox="1"/>
          <p:nvPr>
            <p:ph idx="4294967295" type="subTitle"/>
          </p:nvPr>
        </p:nvSpPr>
        <p:spPr>
          <a:xfrm>
            <a:off x="306700" y="3038875"/>
            <a:ext cx="3332700" cy="1097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Kai Janowicz, Bilal Pervaiz,	Niraj Bangari, Andrew Lam, and Laura Ehrlich </a:t>
            </a:r>
            <a:endParaRPr sz="1800"/>
          </a:p>
        </p:txBody>
      </p:sp>
      <p:sp>
        <p:nvSpPr>
          <p:cNvPr id="63" name="Google Shape;63;p13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64" name="Google Shape;6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86955" y="1434470"/>
            <a:ext cx="481900" cy="55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69684" y="1556163"/>
            <a:ext cx="481900" cy="55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654025" y="2170138"/>
            <a:ext cx="1111472" cy="961913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654025" y="1777572"/>
            <a:ext cx="1111472" cy="961913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587011" y="756240"/>
            <a:ext cx="1245500" cy="799942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380302" y="1666762"/>
            <a:ext cx="848475" cy="5552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0" name="Google Shape;70;p13"/>
          <p:cNvCxnSpPr/>
          <p:nvPr/>
        </p:nvCxnSpPr>
        <p:spPr>
          <a:xfrm>
            <a:off x="6958825" y="3257288"/>
            <a:ext cx="664200" cy="383400"/>
          </a:xfrm>
          <a:prstGeom prst="straightConnector1">
            <a:avLst/>
          </a:prstGeom>
          <a:noFill/>
          <a:ln cap="rnd" cmpd="sng" w="19050">
            <a:solidFill>
              <a:schemeClr val="accent3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71" name="Google Shape;71;p13"/>
          <p:cNvCxnSpPr/>
          <p:nvPr/>
        </p:nvCxnSpPr>
        <p:spPr>
          <a:xfrm>
            <a:off x="4910575" y="2035238"/>
            <a:ext cx="559800" cy="323100"/>
          </a:xfrm>
          <a:prstGeom prst="straightConnector1">
            <a:avLst/>
          </a:prstGeom>
          <a:noFill/>
          <a:ln cap="rnd" cmpd="sng" w="19050">
            <a:solidFill>
              <a:schemeClr val="accent6"/>
            </a:solidFill>
            <a:prstDash val="dash"/>
            <a:round/>
            <a:headEnd len="med" w="med" type="none"/>
            <a:tailEnd len="med" w="med" type="none"/>
          </a:ln>
        </p:spPr>
      </p:cxnSp>
      <p:pic>
        <p:nvPicPr>
          <p:cNvPr id="72" name="Google Shape;72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703038" y="1370716"/>
            <a:ext cx="190716" cy="5552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3" name="Google Shape;73;p13"/>
          <p:cNvCxnSpPr/>
          <p:nvPr/>
        </p:nvCxnSpPr>
        <p:spPr>
          <a:xfrm flipH="1">
            <a:off x="4637575" y="3181088"/>
            <a:ext cx="936600" cy="540900"/>
          </a:xfrm>
          <a:prstGeom prst="straightConnector1">
            <a:avLst/>
          </a:prstGeom>
          <a:noFill/>
          <a:ln cap="rnd" cmpd="sng" w="19050">
            <a:solidFill>
              <a:schemeClr val="accent3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74" name="Google Shape;74;p13"/>
          <p:cNvCxnSpPr/>
          <p:nvPr/>
        </p:nvCxnSpPr>
        <p:spPr>
          <a:xfrm flipH="1">
            <a:off x="6910225" y="2111438"/>
            <a:ext cx="559800" cy="323100"/>
          </a:xfrm>
          <a:prstGeom prst="straightConnector1">
            <a:avLst/>
          </a:prstGeom>
          <a:noFill/>
          <a:ln cap="rnd" cmpd="sng" w="19050">
            <a:solidFill>
              <a:schemeClr val="accent1"/>
            </a:solidFill>
            <a:prstDash val="dash"/>
            <a:round/>
            <a:headEnd len="med" w="med" type="none"/>
            <a:tailEnd len="med" w="med" type="none"/>
          </a:ln>
        </p:spPr>
      </p:cxnSp>
      <p:pic>
        <p:nvPicPr>
          <p:cNvPr id="75" name="Google Shape;75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422863" y="2732996"/>
            <a:ext cx="1019495" cy="1122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660716" y="3287994"/>
            <a:ext cx="430025" cy="599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8034133" y="3448355"/>
            <a:ext cx="430025" cy="59915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3"/>
          <p:cNvSpPr/>
          <p:nvPr/>
        </p:nvSpPr>
        <p:spPr>
          <a:xfrm>
            <a:off x="6114350" y="1645250"/>
            <a:ext cx="190800" cy="476700"/>
          </a:xfrm>
          <a:prstGeom prst="upDownArrow">
            <a:avLst>
              <a:gd fmla="val 50000" name="adj1"/>
              <a:gd fmla="val 50000" name="adj2"/>
            </a:avLst>
          </a:prstGeom>
          <a:gradFill>
            <a:gsLst>
              <a:gs pos="0">
                <a:schemeClr val="accent4"/>
              </a:gs>
              <a:gs pos="100000">
                <a:srgbClr val="00FFFF">
                  <a:alpha val="0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2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84" name="Google Shape;284;p22"/>
          <p:cNvSpPr txBox="1"/>
          <p:nvPr>
            <p:ph idx="4294967295" type="title"/>
          </p:nvPr>
        </p:nvSpPr>
        <p:spPr>
          <a:xfrm>
            <a:off x="389979" y="312613"/>
            <a:ext cx="6014400" cy="473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Insert</a:t>
            </a:r>
            <a:endParaRPr/>
          </a:p>
        </p:txBody>
      </p:sp>
      <p:sp>
        <p:nvSpPr>
          <p:cNvPr id="285" name="Google Shape;285;p22"/>
          <p:cNvSpPr txBox="1"/>
          <p:nvPr/>
        </p:nvSpPr>
        <p:spPr>
          <a:xfrm>
            <a:off x="326051" y="635172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22"/>
          <p:cNvSpPr txBox="1"/>
          <p:nvPr/>
        </p:nvSpPr>
        <p:spPr>
          <a:xfrm>
            <a:off x="-612899" y="3261297"/>
            <a:ext cx="30000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22"/>
          <p:cNvSpPr txBox="1"/>
          <p:nvPr/>
        </p:nvSpPr>
        <p:spPr>
          <a:xfrm>
            <a:off x="1683000" y="747468"/>
            <a:ext cx="807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Query </a:t>
            </a:r>
            <a:endParaRPr/>
          </a:p>
        </p:txBody>
      </p:sp>
      <p:sp>
        <p:nvSpPr>
          <p:cNvPr id="288" name="Google Shape;288;p22"/>
          <p:cNvSpPr/>
          <p:nvPr/>
        </p:nvSpPr>
        <p:spPr>
          <a:xfrm>
            <a:off x="2585007" y="487209"/>
            <a:ext cx="1422300" cy="695100"/>
          </a:xfrm>
          <a:prstGeom prst="roundRect">
            <a:avLst>
              <a:gd fmla="val 16667" name="adj"/>
            </a:avLst>
          </a:prstGeom>
          <a:solidFill>
            <a:srgbClr val="F4CCCC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-Record input</a:t>
            </a:r>
            <a:endParaRPr sz="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-Calls table.insert</a:t>
            </a:r>
            <a:endParaRPr sz="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-increment RID</a:t>
            </a:r>
            <a:endParaRPr sz="800"/>
          </a:p>
        </p:txBody>
      </p:sp>
      <p:sp>
        <p:nvSpPr>
          <p:cNvPr id="289" name="Google Shape;289;p22"/>
          <p:cNvSpPr/>
          <p:nvPr/>
        </p:nvSpPr>
        <p:spPr>
          <a:xfrm rot="5404473">
            <a:off x="3065500" y="1440220"/>
            <a:ext cx="461100" cy="102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22"/>
          <p:cNvSpPr/>
          <p:nvPr/>
        </p:nvSpPr>
        <p:spPr>
          <a:xfrm rot="5400000">
            <a:off x="3143653" y="3507767"/>
            <a:ext cx="304800" cy="117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22"/>
          <p:cNvSpPr/>
          <p:nvPr/>
        </p:nvSpPr>
        <p:spPr>
          <a:xfrm>
            <a:off x="2430893" y="1851826"/>
            <a:ext cx="1825200" cy="1395300"/>
          </a:xfrm>
          <a:prstGeom prst="roundRect">
            <a:avLst>
              <a:gd fmla="val 16667" name="adj"/>
            </a:avLst>
          </a:prstGeom>
          <a:solidFill>
            <a:srgbClr val="D9EAD3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-PageRange for first insert</a:t>
            </a:r>
            <a:endParaRPr sz="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-add primary key to rid hashtable</a:t>
            </a:r>
            <a:endParaRPr sz="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-Checks for PageRange and BasePage space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-Creates data column to be inserted into physical pages of BasePage</a:t>
            </a:r>
            <a:endParaRPr sz="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292" name="Google Shape;292;p22"/>
          <p:cNvSpPr txBox="1"/>
          <p:nvPr/>
        </p:nvSpPr>
        <p:spPr>
          <a:xfrm>
            <a:off x="1683000" y="2130530"/>
            <a:ext cx="807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Table</a:t>
            </a:r>
            <a:endParaRPr/>
          </a:p>
        </p:txBody>
      </p:sp>
      <p:sp>
        <p:nvSpPr>
          <p:cNvPr id="293" name="Google Shape;293;p22"/>
          <p:cNvSpPr txBox="1"/>
          <p:nvPr/>
        </p:nvSpPr>
        <p:spPr>
          <a:xfrm>
            <a:off x="2365648" y="3390729"/>
            <a:ext cx="807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If space</a:t>
            </a:r>
            <a:endParaRPr sz="900"/>
          </a:p>
        </p:txBody>
      </p:sp>
      <p:sp>
        <p:nvSpPr>
          <p:cNvPr id="294" name="Google Shape;294;p22"/>
          <p:cNvSpPr/>
          <p:nvPr/>
        </p:nvSpPr>
        <p:spPr>
          <a:xfrm>
            <a:off x="4609969" y="2292532"/>
            <a:ext cx="321600" cy="111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22"/>
          <p:cNvSpPr txBox="1"/>
          <p:nvPr/>
        </p:nvSpPr>
        <p:spPr>
          <a:xfrm>
            <a:off x="4511978" y="1941468"/>
            <a:ext cx="807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If not</a:t>
            </a:r>
            <a:endParaRPr sz="900"/>
          </a:p>
        </p:txBody>
      </p:sp>
      <p:sp>
        <p:nvSpPr>
          <p:cNvPr id="296" name="Google Shape;296;p22"/>
          <p:cNvSpPr/>
          <p:nvPr/>
        </p:nvSpPr>
        <p:spPr>
          <a:xfrm>
            <a:off x="5390335" y="1910447"/>
            <a:ext cx="1902900" cy="1020000"/>
          </a:xfrm>
          <a:prstGeom prst="roundRect">
            <a:avLst>
              <a:gd fmla="val 16667" name="adj"/>
            </a:avLst>
          </a:prstGeom>
          <a:solidFill>
            <a:srgbClr val="B4A7D6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If there is still PageRange capacity, add BasePage</a:t>
            </a:r>
            <a:endParaRPr sz="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If there is not PageRange </a:t>
            </a:r>
            <a:r>
              <a:rPr lang="en" sz="800"/>
              <a:t>capacity</a:t>
            </a:r>
            <a:r>
              <a:rPr lang="en" sz="800"/>
              <a:t>, create a new PageRange</a:t>
            </a:r>
            <a:endParaRPr sz="800"/>
          </a:p>
        </p:txBody>
      </p:sp>
      <p:sp>
        <p:nvSpPr>
          <p:cNvPr id="297" name="Google Shape;297;p22"/>
          <p:cNvSpPr/>
          <p:nvPr/>
        </p:nvSpPr>
        <p:spPr>
          <a:xfrm>
            <a:off x="2344720" y="3936239"/>
            <a:ext cx="1902900" cy="1020000"/>
          </a:xfrm>
          <a:prstGeom prst="roundRect">
            <a:avLst>
              <a:gd fmla="val 16667" name="adj"/>
            </a:avLst>
          </a:prstGeom>
          <a:solidFill>
            <a:srgbClr val="B4A7D6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Insert records into physical pages of BP</a:t>
            </a:r>
            <a:endParaRPr sz="800"/>
          </a:p>
        </p:txBody>
      </p:sp>
      <p:sp>
        <p:nvSpPr>
          <p:cNvPr id="298" name="Google Shape;298;p22"/>
          <p:cNvSpPr/>
          <p:nvPr/>
        </p:nvSpPr>
        <p:spPr>
          <a:xfrm>
            <a:off x="5467736" y="3936239"/>
            <a:ext cx="1825200" cy="5916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-calls create.index, which passes data column and rid to make hashtable for values</a:t>
            </a:r>
            <a:endParaRPr sz="800"/>
          </a:p>
        </p:txBody>
      </p:sp>
      <p:sp>
        <p:nvSpPr>
          <p:cNvPr id="299" name="Google Shape;299;p22"/>
          <p:cNvSpPr txBox="1"/>
          <p:nvPr/>
        </p:nvSpPr>
        <p:spPr>
          <a:xfrm>
            <a:off x="5859702" y="3348842"/>
            <a:ext cx="807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Index</a:t>
            </a:r>
            <a:endParaRPr/>
          </a:p>
        </p:txBody>
      </p:sp>
      <p:sp>
        <p:nvSpPr>
          <p:cNvPr id="300" name="Google Shape;300;p22"/>
          <p:cNvSpPr/>
          <p:nvPr/>
        </p:nvSpPr>
        <p:spPr>
          <a:xfrm rot="2177446">
            <a:off x="4391449" y="3192073"/>
            <a:ext cx="926027" cy="113012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22"/>
          <p:cNvSpPr/>
          <p:nvPr/>
        </p:nvSpPr>
        <p:spPr>
          <a:xfrm rot="-3204">
            <a:off x="4409019" y="747638"/>
            <a:ext cx="321900" cy="111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22"/>
          <p:cNvSpPr txBox="1"/>
          <p:nvPr/>
        </p:nvSpPr>
        <p:spPr>
          <a:xfrm>
            <a:off x="5390335" y="312625"/>
            <a:ext cx="912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Record</a:t>
            </a:r>
            <a:endParaRPr/>
          </a:p>
        </p:txBody>
      </p:sp>
      <p:sp>
        <p:nvSpPr>
          <p:cNvPr id="303" name="Google Shape;303;p22"/>
          <p:cNvSpPr/>
          <p:nvPr/>
        </p:nvSpPr>
        <p:spPr>
          <a:xfrm>
            <a:off x="5263111" y="669073"/>
            <a:ext cx="1825200" cy="5916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-contains RID, primary key, columns</a:t>
            </a:r>
            <a:endParaRPr sz="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23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09" name="Google Shape;309;p23"/>
          <p:cNvSpPr txBox="1"/>
          <p:nvPr>
            <p:ph idx="4294967295" type="title"/>
          </p:nvPr>
        </p:nvSpPr>
        <p:spPr>
          <a:xfrm>
            <a:off x="395904" y="300788"/>
            <a:ext cx="6014400" cy="473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Select</a:t>
            </a:r>
            <a:endParaRPr/>
          </a:p>
        </p:txBody>
      </p:sp>
      <p:sp>
        <p:nvSpPr>
          <p:cNvPr id="310" name="Google Shape;310;p23"/>
          <p:cNvSpPr txBox="1"/>
          <p:nvPr/>
        </p:nvSpPr>
        <p:spPr>
          <a:xfrm>
            <a:off x="7110700" y="418100"/>
            <a:ext cx="462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lt2"/>
                </a:solidFill>
              </a:rPr>
              <a:t>Index</a:t>
            </a:r>
            <a:endParaRPr sz="900">
              <a:solidFill>
                <a:schemeClr val="lt2"/>
              </a:solidFill>
            </a:endParaRPr>
          </a:p>
        </p:txBody>
      </p:sp>
      <p:sp>
        <p:nvSpPr>
          <p:cNvPr id="311" name="Google Shape;311;p23"/>
          <p:cNvSpPr/>
          <p:nvPr/>
        </p:nvSpPr>
        <p:spPr>
          <a:xfrm>
            <a:off x="1767175" y="1225125"/>
            <a:ext cx="958500" cy="504600"/>
          </a:xfrm>
          <a:prstGeom prst="roundRect">
            <a:avLst>
              <a:gd fmla="val 16667" name="adj"/>
            </a:avLst>
          </a:prstGeom>
          <a:solidFill>
            <a:srgbClr val="F4CCCC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23"/>
          <p:cNvSpPr txBox="1"/>
          <p:nvPr/>
        </p:nvSpPr>
        <p:spPr>
          <a:xfrm>
            <a:off x="2001650" y="929450"/>
            <a:ext cx="5556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lt1"/>
                </a:solidFill>
              </a:rPr>
              <a:t>Query</a:t>
            </a:r>
            <a:endParaRPr sz="900">
              <a:solidFill>
                <a:schemeClr val="lt1"/>
              </a:solidFill>
            </a:endParaRPr>
          </a:p>
        </p:txBody>
      </p:sp>
      <p:sp>
        <p:nvSpPr>
          <p:cNvPr id="313" name="Google Shape;313;p23"/>
          <p:cNvSpPr/>
          <p:nvPr/>
        </p:nvSpPr>
        <p:spPr>
          <a:xfrm>
            <a:off x="1384850" y="1423925"/>
            <a:ext cx="280500" cy="102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23"/>
          <p:cNvSpPr txBox="1"/>
          <p:nvPr/>
        </p:nvSpPr>
        <p:spPr>
          <a:xfrm>
            <a:off x="517975" y="1244075"/>
            <a:ext cx="819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lt1"/>
                </a:solidFill>
              </a:rPr>
              <a:t>Input goes into query</a:t>
            </a:r>
            <a:endParaRPr sz="900">
              <a:solidFill>
                <a:schemeClr val="lt1"/>
              </a:solidFill>
            </a:endParaRPr>
          </a:p>
        </p:txBody>
      </p:sp>
      <p:sp>
        <p:nvSpPr>
          <p:cNvPr id="315" name="Google Shape;315;p23"/>
          <p:cNvSpPr/>
          <p:nvPr/>
        </p:nvSpPr>
        <p:spPr>
          <a:xfrm>
            <a:off x="2862625" y="1423925"/>
            <a:ext cx="280500" cy="102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23"/>
          <p:cNvSpPr txBox="1"/>
          <p:nvPr/>
        </p:nvSpPr>
        <p:spPr>
          <a:xfrm>
            <a:off x="1879250" y="1323525"/>
            <a:ext cx="800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Calls Select</a:t>
            </a:r>
            <a:endParaRPr sz="800"/>
          </a:p>
        </p:txBody>
      </p:sp>
      <p:sp>
        <p:nvSpPr>
          <p:cNvPr id="317" name="Google Shape;317;p23"/>
          <p:cNvSpPr/>
          <p:nvPr/>
        </p:nvSpPr>
        <p:spPr>
          <a:xfrm>
            <a:off x="3326100" y="1092100"/>
            <a:ext cx="1591800" cy="913200"/>
          </a:xfrm>
          <a:prstGeom prst="roundRect">
            <a:avLst>
              <a:gd fmla="val 16667" name="adj"/>
            </a:avLst>
          </a:prstGeom>
          <a:solidFill>
            <a:srgbClr val="D9EAD3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Calls Separate Select </a:t>
            </a:r>
            <a:endParaRPr sz="1000"/>
          </a:p>
        </p:txBody>
      </p:sp>
      <p:sp>
        <p:nvSpPr>
          <p:cNvPr id="318" name="Google Shape;318;p23"/>
          <p:cNvSpPr txBox="1"/>
          <p:nvPr/>
        </p:nvSpPr>
        <p:spPr>
          <a:xfrm>
            <a:off x="3879925" y="804575"/>
            <a:ext cx="576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lt1"/>
                </a:solidFill>
              </a:rPr>
              <a:t>Table</a:t>
            </a:r>
            <a:endParaRPr sz="500">
              <a:solidFill>
                <a:schemeClr val="lt1"/>
              </a:solidFill>
            </a:endParaRPr>
          </a:p>
        </p:txBody>
      </p:sp>
      <p:sp>
        <p:nvSpPr>
          <p:cNvPr id="319" name="Google Shape;319;p23"/>
          <p:cNvSpPr/>
          <p:nvPr/>
        </p:nvSpPr>
        <p:spPr>
          <a:xfrm rot="-864493">
            <a:off x="5176917" y="1024715"/>
            <a:ext cx="1098346" cy="132573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23"/>
          <p:cNvSpPr txBox="1"/>
          <p:nvPr/>
        </p:nvSpPr>
        <p:spPr>
          <a:xfrm rot="-838314">
            <a:off x="4572010" y="751856"/>
            <a:ext cx="2202977" cy="35398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lt1"/>
                </a:solidFill>
              </a:rPr>
              <a:t>Finds Location in Index</a:t>
            </a:r>
            <a:endParaRPr sz="1100">
              <a:solidFill>
                <a:schemeClr val="lt1"/>
              </a:solidFill>
            </a:endParaRPr>
          </a:p>
        </p:txBody>
      </p:sp>
      <p:sp>
        <p:nvSpPr>
          <p:cNvPr id="321" name="Google Shape;321;p23"/>
          <p:cNvSpPr/>
          <p:nvPr/>
        </p:nvSpPr>
        <p:spPr>
          <a:xfrm>
            <a:off x="6576800" y="656650"/>
            <a:ext cx="1591800" cy="5445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Returns the RID of every occurrence of the Inputted Key &amp; the Column Index</a:t>
            </a:r>
            <a:endParaRPr sz="800"/>
          </a:p>
        </p:txBody>
      </p:sp>
      <p:sp>
        <p:nvSpPr>
          <p:cNvPr id="322" name="Google Shape;322;p23"/>
          <p:cNvSpPr txBox="1"/>
          <p:nvPr/>
        </p:nvSpPr>
        <p:spPr>
          <a:xfrm>
            <a:off x="7110700" y="418100"/>
            <a:ext cx="462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lt1"/>
                </a:solidFill>
              </a:rPr>
              <a:t>Index</a:t>
            </a:r>
            <a:endParaRPr sz="900">
              <a:solidFill>
                <a:schemeClr val="lt1"/>
              </a:solidFill>
            </a:endParaRPr>
          </a:p>
        </p:txBody>
      </p:sp>
      <p:sp>
        <p:nvSpPr>
          <p:cNvPr id="323" name="Google Shape;323;p23"/>
          <p:cNvSpPr/>
          <p:nvPr/>
        </p:nvSpPr>
        <p:spPr>
          <a:xfrm flipH="1" rot="-843313">
            <a:off x="5248179" y="1197825"/>
            <a:ext cx="1098177" cy="133007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23"/>
          <p:cNvSpPr txBox="1"/>
          <p:nvPr/>
        </p:nvSpPr>
        <p:spPr>
          <a:xfrm rot="-815501">
            <a:off x="5095147" y="1297952"/>
            <a:ext cx="1491057" cy="35392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lt1"/>
                </a:solidFill>
              </a:rPr>
              <a:t>Returns List of RIDS</a:t>
            </a:r>
            <a:endParaRPr sz="1100">
              <a:solidFill>
                <a:schemeClr val="lt1"/>
              </a:solidFill>
            </a:endParaRPr>
          </a:p>
        </p:txBody>
      </p:sp>
      <p:cxnSp>
        <p:nvCxnSpPr>
          <p:cNvPr id="325" name="Google Shape;325;p23"/>
          <p:cNvCxnSpPr/>
          <p:nvPr/>
        </p:nvCxnSpPr>
        <p:spPr>
          <a:xfrm flipH="1">
            <a:off x="4044150" y="2162550"/>
            <a:ext cx="1200" cy="5613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26" name="Google Shape;326;p23"/>
          <p:cNvSpPr txBox="1"/>
          <p:nvPr/>
        </p:nvSpPr>
        <p:spPr>
          <a:xfrm>
            <a:off x="2967900" y="2175638"/>
            <a:ext cx="11940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lt1"/>
                </a:solidFill>
              </a:rPr>
              <a:t>Calls Internal Function “select_w_rid”</a:t>
            </a:r>
            <a:endParaRPr sz="900">
              <a:solidFill>
                <a:schemeClr val="lt1"/>
              </a:solidFill>
            </a:endParaRPr>
          </a:p>
        </p:txBody>
      </p:sp>
      <p:sp>
        <p:nvSpPr>
          <p:cNvPr id="327" name="Google Shape;327;p23"/>
          <p:cNvSpPr/>
          <p:nvPr/>
        </p:nvSpPr>
        <p:spPr>
          <a:xfrm>
            <a:off x="3090425" y="3026725"/>
            <a:ext cx="1984200" cy="1041000"/>
          </a:xfrm>
          <a:prstGeom prst="roundRect">
            <a:avLst>
              <a:gd fmla="val 16667" name="adj"/>
            </a:avLst>
          </a:prstGeom>
          <a:solidFill>
            <a:srgbClr val="D9EAD3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Finds most recent version of every record </a:t>
            </a:r>
            <a:endParaRPr sz="800"/>
          </a:p>
        </p:txBody>
      </p:sp>
      <p:sp>
        <p:nvSpPr>
          <p:cNvPr id="328" name="Google Shape;328;p23"/>
          <p:cNvSpPr txBox="1"/>
          <p:nvPr/>
        </p:nvSpPr>
        <p:spPr>
          <a:xfrm>
            <a:off x="3209575" y="2743350"/>
            <a:ext cx="1617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lt1"/>
                </a:solidFill>
              </a:rPr>
              <a:t>Table.</a:t>
            </a:r>
            <a:r>
              <a:rPr lang="en" sz="900">
                <a:solidFill>
                  <a:schemeClr val="lt1"/>
                </a:solidFill>
              </a:rPr>
              <a:t>select_w_rid</a:t>
            </a:r>
            <a:endParaRPr sz="900">
              <a:solidFill>
                <a:schemeClr val="lt1"/>
              </a:solidFill>
            </a:endParaRPr>
          </a:p>
        </p:txBody>
      </p:sp>
      <p:cxnSp>
        <p:nvCxnSpPr>
          <p:cNvPr id="329" name="Google Shape;329;p23"/>
          <p:cNvCxnSpPr/>
          <p:nvPr/>
        </p:nvCxnSpPr>
        <p:spPr>
          <a:xfrm rot="10800000">
            <a:off x="4119900" y="2154000"/>
            <a:ext cx="4200" cy="5784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30" name="Google Shape;330;p23"/>
          <p:cNvSpPr txBox="1"/>
          <p:nvPr/>
        </p:nvSpPr>
        <p:spPr>
          <a:xfrm>
            <a:off x="4044150" y="2212350"/>
            <a:ext cx="819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lt1"/>
                </a:solidFill>
              </a:rPr>
              <a:t>Returns Record</a:t>
            </a:r>
            <a:endParaRPr sz="900">
              <a:solidFill>
                <a:schemeClr val="lt1"/>
              </a:solidFill>
            </a:endParaRPr>
          </a:p>
        </p:txBody>
      </p:sp>
      <p:sp>
        <p:nvSpPr>
          <p:cNvPr id="331" name="Google Shape;331;p23"/>
          <p:cNvSpPr/>
          <p:nvPr/>
        </p:nvSpPr>
        <p:spPr>
          <a:xfrm>
            <a:off x="5422450" y="3190875"/>
            <a:ext cx="673500" cy="137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23"/>
          <p:cNvSpPr/>
          <p:nvPr/>
        </p:nvSpPr>
        <p:spPr>
          <a:xfrm>
            <a:off x="6509325" y="3078625"/>
            <a:ext cx="1659300" cy="939000"/>
          </a:xfrm>
          <a:prstGeom prst="roundRect">
            <a:avLst>
              <a:gd fmla="val 16667" name="adj"/>
            </a:avLst>
          </a:prstGeom>
          <a:solidFill>
            <a:srgbClr val="B4A7D6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Calculates where TID/RID is located in the data</a:t>
            </a:r>
            <a:endParaRPr sz="800"/>
          </a:p>
        </p:txBody>
      </p:sp>
      <p:sp>
        <p:nvSpPr>
          <p:cNvPr id="333" name="Google Shape;333;p23"/>
          <p:cNvSpPr txBox="1"/>
          <p:nvPr/>
        </p:nvSpPr>
        <p:spPr>
          <a:xfrm>
            <a:off x="6908350" y="2674050"/>
            <a:ext cx="867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lt1"/>
                </a:solidFill>
              </a:rPr>
              <a:t>User Defined Page Range</a:t>
            </a:r>
            <a:endParaRPr sz="900">
              <a:solidFill>
                <a:schemeClr val="lt1"/>
              </a:solidFill>
            </a:endParaRPr>
          </a:p>
        </p:txBody>
      </p:sp>
      <p:sp>
        <p:nvSpPr>
          <p:cNvPr id="334" name="Google Shape;334;p23"/>
          <p:cNvSpPr txBox="1"/>
          <p:nvPr/>
        </p:nvSpPr>
        <p:spPr>
          <a:xfrm>
            <a:off x="4580500" y="2921925"/>
            <a:ext cx="23574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lt1"/>
                </a:solidFill>
              </a:rPr>
              <a:t>p</a:t>
            </a:r>
            <a:r>
              <a:rPr lang="en" sz="900">
                <a:solidFill>
                  <a:schemeClr val="lt1"/>
                </a:solidFill>
              </a:rPr>
              <a:t>r.get / pr.get_uptodate</a:t>
            </a:r>
            <a:endParaRPr sz="900">
              <a:solidFill>
                <a:schemeClr val="lt1"/>
              </a:solidFill>
            </a:endParaRPr>
          </a:p>
        </p:txBody>
      </p:sp>
      <p:sp>
        <p:nvSpPr>
          <p:cNvPr id="335" name="Google Shape;335;p23"/>
          <p:cNvSpPr/>
          <p:nvPr/>
        </p:nvSpPr>
        <p:spPr>
          <a:xfrm flipH="1">
            <a:off x="5422450" y="3394300"/>
            <a:ext cx="673500" cy="137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23"/>
          <p:cNvSpPr txBox="1"/>
          <p:nvPr/>
        </p:nvSpPr>
        <p:spPr>
          <a:xfrm>
            <a:off x="5210800" y="3573575"/>
            <a:ext cx="1096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lt1"/>
                </a:solidFill>
              </a:rPr>
              <a:t>Return Record</a:t>
            </a:r>
            <a:endParaRPr sz="9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4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42" name="Google Shape;342;p24"/>
          <p:cNvSpPr txBox="1"/>
          <p:nvPr>
            <p:ph idx="4294967295" type="title"/>
          </p:nvPr>
        </p:nvSpPr>
        <p:spPr>
          <a:xfrm>
            <a:off x="395904" y="300788"/>
            <a:ext cx="6014400" cy="473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</a:t>
            </a:r>
            <a:endParaRPr/>
          </a:p>
        </p:txBody>
      </p:sp>
      <p:sp>
        <p:nvSpPr>
          <p:cNvPr id="343" name="Google Shape;343;p24"/>
          <p:cNvSpPr/>
          <p:nvPr/>
        </p:nvSpPr>
        <p:spPr>
          <a:xfrm>
            <a:off x="1625900" y="1978675"/>
            <a:ext cx="1307100" cy="821700"/>
          </a:xfrm>
          <a:prstGeom prst="roundRect">
            <a:avLst>
              <a:gd fmla="val 16667" name="adj"/>
            </a:avLst>
          </a:prstGeom>
          <a:solidFill>
            <a:srgbClr val="F4CCCC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</a:rPr>
              <a:t>Calls Sum. Passes each Key in the range </a:t>
            </a:r>
            <a:endParaRPr/>
          </a:p>
        </p:txBody>
      </p:sp>
      <p:sp>
        <p:nvSpPr>
          <p:cNvPr id="344" name="Google Shape;344;p24"/>
          <p:cNvSpPr txBox="1"/>
          <p:nvPr/>
        </p:nvSpPr>
        <p:spPr>
          <a:xfrm>
            <a:off x="2001650" y="1748550"/>
            <a:ext cx="5556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lt1"/>
                </a:solidFill>
              </a:rPr>
              <a:t>Query</a:t>
            </a:r>
            <a:endParaRPr sz="900">
              <a:solidFill>
                <a:schemeClr val="lt1"/>
              </a:solidFill>
            </a:endParaRPr>
          </a:p>
        </p:txBody>
      </p:sp>
      <p:sp>
        <p:nvSpPr>
          <p:cNvPr id="345" name="Google Shape;345;p24"/>
          <p:cNvSpPr/>
          <p:nvPr/>
        </p:nvSpPr>
        <p:spPr>
          <a:xfrm>
            <a:off x="1283025" y="2248075"/>
            <a:ext cx="280500" cy="102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p24"/>
          <p:cNvSpPr txBox="1"/>
          <p:nvPr/>
        </p:nvSpPr>
        <p:spPr>
          <a:xfrm>
            <a:off x="324525" y="1896600"/>
            <a:ext cx="9585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lt1"/>
                </a:solidFill>
              </a:rPr>
              <a:t>Input Key Range and Column that is going to be summed</a:t>
            </a:r>
            <a:endParaRPr sz="900">
              <a:solidFill>
                <a:schemeClr val="lt1"/>
              </a:solidFill>
            </a:endParaRPr>
          </a:p>
        </p:txBody>
      </p:sp>
      <p:sp>
        <p:nvSpPr>
          <p:cNvPr id="347" name="Google Shape;347;p24"/>
          <p:cNvSpPr txBox="1"/>
          <p:nvPr/>
        </p:nvSpPr>
        <p:spPr>
          <a:xfrm>
            <a:off x="2378475" y="1310600"/>
            <a:ext cx="800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348" name="Google Shape;348;p24"/>
          <p:cNvSpPr/>
          <p:nvPr/>
        </p:nvSpPr>
        <p:spPr>
          <a:xfrm>
            <a:off x="3205550" y="2284200"/>
            <a:ext cx="280500" cy="102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9" name="Google Shape;349;p24"/>
          <p:cNvSpPr/>
          <p:nvPr/>
        </p:nvSpPr>
        <p:spPr>
          <a:xfrm>
            <a:off x="3678025" y="1953425"/>
            <a:ext cx="1591800" cy="913200"/>
          </a:xfrm>
          <a:prstGeom prst="roundRect">
            <a:avLst>
              <a:gd fmla="val 16667" name="adj"/>
            </a:avLst>
          </a:prstGeom>
          <a:solidFill>
            <a:srgbClr val="D9EAD3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Checks if Key exists. Find location and return record holding specified column.</a:t>
            </a:r>
            <a:endParaRPr sz="900"/>
          </a:p>
        </p:txBody>
      </p:sp>
      <p:sp>
        <p:nvSpPr>
          <p:cNvPr id="350" name="Google Shape;350;p24"/>
          <p:cNvSpPr txBox="1"/>
          <p:nvPr/>
        </p:nvSpPr>
        <p:spPr>
          <a:xfrm>
            <a:off x="3275875" y="1630325"/>
            <a:ext cx="2396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lt1"/>
                </a:solidFill>
              </a:rPr>
              <a:t>Table.select_for_me</a:t>
            </a:r>
            <a:endParaRPr sz="500">
              <a:solidFill>
                <a:schemeClr val="lt1"/>
              </a:solidFill>
            </a:endParaRPr>
          </a:p>
        </p:txBody>
      </p:sp>
      <p:sp>
        <p:nvSpPr>
          <p:cNvPr id="351" name="Google Shape;351;p24"/>
          <p:cNvSpPr/>
          <p:nvPr/>
        </p:nvSpPr>
        <p:spPr>
          <a:xfrm>
            <a:off x="5719400" y="2144113"/>
            <a:ext cx="673500" cy="137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2" name="Google Shape;352;p24"/>
          <p:cNvSpPr/>
          <p:nvPr/>
        </p:nvSpPr>
        <p:spPr>
          <a:xfrm>
            <a:off x="6801225" y="1966438"/>
            <a:ext cx="1659300" cy="939000"/>
          </a:xfrm>
          <a:prstGeom prst="roundRect">
            <a:avLst>
              <a:gd fmla="val 16667" name="adj"/>
            </a:avLst>
          </a:prstGeom>
          <a:solidFill>
            <a:srgbClr val="B4A7D6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Calculates where TID/RID is located in the data.</a:t>
            </a:r>
            <a:endParaRPr sz="900"/>
          </a:p>
        </p:txBody>
      </p:sp>
      <p:sp>
        <p:nvSpPr>
          <p:cNvPr id="353" name="Google Shape;353;p24"/>
          <p:cNvSpPr txBox="1"/>
          <p:nvPr/>
        </p:nvSpPr>
        <p:spPr>
          <a:xfrm>
            <a:off x="7200250" y="1561863"/>
            <a:ext cx="867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lt1"/>
                </a:solidFill>
              </a:rPr>
              <a:t>User Defined Page Range</a:t>
            </a:r>
            <a:endParaRPr sz="900">
              <a:solidFill>
                <a:schemeClr val="lt1"/>
              </a:solidFill>
            </a:endParaRPr>
          </a:p>
        </p:txBody>
      </p:sp>
      <p:sp>
        <p:nvSpPr>
          <p:cNvPr id="354" name="Google Shape;354;p24"/>
          <p:cNvSpPr txBox="1"/>
          <p:nvPr/>
        </p:nvSpPr>
        <p:spPr>
          <a:xfrm>
            <a:off x="4915525" y="1875163"/>
            <a:ext cx="23574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lt1"/>
                </a:solidFill>
              </a:rPr>
              <a:t>p</a:t>
            </a:r>
            <a:r>
              <a:rPr lang="en" sz="900">
                <a:solidFill>
                  <a:schemeClr val="lt1"/>
                </a:solidFill>
              </a:rPr>
              <a:t>r.get / pr.get_uptodate</a:t>
            </a:r>
            <a:endParaRPr sz="900">
              <a:solidFill>
                <a:schemeClr val="lt1"/>
              </a:solidFill>
            </a:endParaRPr>
          </a:p>
        </p:txBody>
      </p:sp>
      <p:sp>
        <p:nvSpPr>
          <p:cNvPr id="355" name="Google Shape;355;p24"/>
          <p:cNvSpPr/>
          <p:nvPr/>
        </p:nvSpPr>
        <p:spPr>
          <a:xfrm flipH="1">
            <a:off x="5719400" y="2347538"/>
            <a:ext cx="673500" cy="137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6" name="Google Shape;356;p24"/>
          <p:cNvSpPr txBox="1"/>
          <p:nvPr/>
        </p:nvSpPr>
        <p:spPr>
          <a:xfrm>
            <a:off x="5507750" y="2526813"/>
            <a:ext cx="1096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lt1"/>
                </a:solidFill>
              </a:rPr>
              <a:t>Return Record</a:t>
            </a:r>
            <a:endParaRPr sz="9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25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62" name="Google Shape;362;p25"/>
          <p:cNvSpPr txBox="1"/>
          <p:nvPr>
            <p:ph idx="4294967295" type="title"/>
          </p:nvPr>
        </p:nvSpPr>
        <p:spPr>
          <a:xfrm>
            <a:off x="395901" y="300800"/>
            <a:ext cx="4108500" cy="473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Update </a:t>
            </a:r>
            <a:r>
              <a:rPr lang="en"/>
              <a:t>Cumulative</a:t>
            </a:r>
            <a:endParaRPr/>
          </a:p>
        </p:txBody>
      </p:sp>
      <p:sp>
        <p:nvSpPr>
          <p:cNvPr id="363" name="Google Shape;363;p25"/>
          <p:cNvSpPr txBox="1"/>
          <p:nvPr/>
        </p:nvSpPr>
        <p:spPr>
          <a:xfrm>
            <a:off x="436000" y="1074750"/>
            <a:ext cx="30846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What to keep track of</a:t>
            </a:r>
            <a:endParaRPr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uli"/>
              <a:buChar char="-"/>
            </a:pPr>
            <a:r>
              <a:rPr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Indirection Column</a:t>
            </a:r>
            <a:endParaRPr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uli"/>
              <a:buChar char="-"/>
            </a:pPr>
            <a:r>
              <a:rPr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Update_Count Column</a:t>
            </a:r>
            <a:endParaRPr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uli"/>
              <a:buChar char="-"/>
            </a:pPr>
            <a:r>
              <a:rPr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Col to update</a:t>
            </a:r>
            <a:endParaRPr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364" name="Google Shape;364;p25"/>
          <p:cNvSpPr txBox="1"/>
          <p:nvPr/>
        </p:nvSpPr>
        <p:spPr>
          <a:xfrm>
            <a:off x="436000" y="2121450"/>
            <a:ext cx="41085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Update Steps</a:t>
            </a:r>
            <a:endParaRPr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uli"/>
              <a:buAutoNum type="arabicPeriod"/>
            </a:pPr>
            <a:r>
              <a:rPr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Space in Tail page</a:t>
            </a:r>
            <a:endParaRPr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uli"/>
              <a:buAutoNum type="arabicPeriod"/>
            </a:pPr>
            <a:r>
              <a:rPr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Basepage Indirection Col </a:t>
            </a:r>
            <a:endParaRPr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uli"/>
              <a:buAutoNum type="arabicPeriod"/>
            </a:pPr>
            <a:r>
              <a:rPr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Indirection</a:t>
            </a:r>
            <a:r>
              <a:rPr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 Col and Update_Count</a:t>
            </a:r>
            <a:endParaRPr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uli"/>
              <a:buAutoNum type="arabicPeriod"/>
            </a:pPr>
            <a:r>
              <a:rPr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Write to the Tail Page</a:t>
            </a:r>
            <a:endParaRPr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uli"/>
              <a:buAutoNum type="arabicPeriod"/>
            </a:pPr>
            <a:r>
              <a:rPr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Update the metadata in the Tail page</a:t>
            </a:r>
            <a:endParaRPr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365" name="Google Shape;365;p25"/>
          <p:cNvSpPr txBox="1"/>
          <p:nvPr/>
        </p:nvSpPr>
        <p:spPr>
          <a:xfrm>
            <a:off x="4787751" y="589075"/>
            <a:ext cx="704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Query </a:t>
            </a:r>
            <a:endParaRPr/>
          </a:p>
        </p:txBody>
      </p:sp>
      <p:sp>
        <p:nvSpPr>
          <p:cNvPr id="366" name="Google Shape;366;p25"/>
          <p:cNvSpPr/>
          <p:nvPr/>
        </p:nvSpPr>
        <p:spPr>
          <a:xfrm>
            <a:off x="5760900" y="210075"/>
            <a:ext cx="1540200" cy="1077600"/>
          </a:xfrm>
          <a:prstGeom prst="roundRect">
            <a:avLst>
              <a:gd fmla="val 16667" name="adj"/>
            </a:avLst>
          </a:prstGeom>
          <a:solidFill>
            <a:srgbClr val="F4CCCC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Calls to update a Record</a:t>
            </a:r>
            <a:endParaRPr sz="1000"/>
          </a:p>
        </p:txBody>
      </p:sp>
      <p:sp>
        <p:nvSpPr>
          <p:cNvPr id="367" name="Google Shape;367;p25"/>
          <p:cNvSpPr/>
          <p:nvPr/>
        </p:nvSpPr>
        <p:spPr>
          <a:xfrm rot="5403592">
            <a:off x="6387600" y="1460103"/>
            <a:ext cx="287100" cy="102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8" name="Google Shape;368;p25"/>
          <p:cNvSpPr/>
          <p:nvPr/>
        </p:nvSpPr>
        <p:spPr>
          <a:xfrm>
            <a:off x="5510250" y="1734525"/>
            <a:ext cx="2041500" cy="859200"/>
          </a:xfrm>
          <a:prstGeom prst="roundRect">
            <a:avLst>
              <a:gd fmla="val 16667" name="adj"/>
            </a:avLst>
          </a:prstGeom>
          <a:solidFill>
            <a:srgbClr val="D9EAD3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Point Basepage to the Newest Version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Point newest to previous location</a:t>
            </a:r>
            <a:endParaRPr sz="1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369" name="Google Shape;369;p25"/>
          <p:cNvSpPr txBox="1"/>
          <p:nvPr/>
        </p:nvSpPr>
        <p:spPr>
          <a:xfrm>
            <a:off x="4787751" y="1923325"/>
            <a:ext cx="704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Table</a:t>
            </a:r>
            <a:endParaRPr/>
          </a:p>
        </p:txBody>
      </p:sp>
      <p:sp>
        <p:nvSpPr>
          <p:cNvPr id="370" name="Google Shape;370;p25"/>
          <p:cNvSpPr/>
          <p:nvPr/>
        </p:nvSpPr>
        <p:spPr>
          <a:xfrm rot="5400000">
            <a:off x="6390907" y="2762845"/>
            <a:ext cx="280500" cy="102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Google Shape;371;p25"/>
          <p:cNvSpPr/>
          <p:nvPr/>
        </p:nvSpPr>
        <p:spPr>
          <a:xfrm>
            <a:off x="5510400" y="3033975"/>
            <a:ext cx="2041500" cy="859200"/>
          </a:xfrm>
          <a:prstGeom prst="roundRect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Make the New Indexes</a:t>
            </a:r>
            <a:endParaRPr sz="1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372" name="Google Shape;372;p25"/>
          <p:cNvSpPr txBox="1"/>
          <p:nvPr/>
        </p:nvSpPr>
        <p:spPr>
          <a:xfrm>
            <a:off x="4787751" y="3263475"/>
            <a:ext cx="704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Index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26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78" name="Google Shape;378;p26"/>
          <p:cNvSpPr txBox="1"/>
          <p:nvPr>
            <p:ph idx="4294967295" type="title"/>
          </p:nvPr>
        </p:nvSpPr>
        <p:spPr>
          <a:xfrm>
            <a:off x="395899" y="300800"/>
            <a:ext cx="7525200" cy="473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Select_Version &amp; Sum_Version</a:t>
            </a:r>
            <a:endParaRPr/>
          </a:p>
        </p:txBody>
      </p:sp>
      <p:sp>
        <p:nvSpPr>
          <p:cNvPr id="379" name="Google Shape;379;p26"/>
          <p:cNvSpPr txBox="1"/>
          <p:nvPr/>
        </p:nvSpPr>
        <p:spPr>
          <a:xfrm>
            <a:off x="395900" y="872600"/>
            <a:ext cx="30846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Draw Backs:</a:t>
            </a:r>
            <a:endParaRPr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uli"/>
              <a:buChar char="-"/>
            </a:pPr>
            <a:r>
              <a:rPr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Only works with Primary keys</a:t>
            </a:r>
            <a:endParaRPr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380" name="Google Shape;380;p26"/>
          <p:cNvSpPr txBox="1"/>
          <p:nvPr/>
        </p:nvSpPr>
        <p:spPr>
          <a:xfrm>
            <a:off x="395900" y="1586600"/>
            <a:ext cx="30846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My Assumptions</a:t>
            </a:r>
            <a:endParaRPr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uli"/>
              <a:buChar char="-"/>
            </a:pPr>
            <a:r>
              <a:rPr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If requested </a:t>
            </a:r>
            <a:r>
              <a:rPr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version</a:t>
            </a:r>
            <a:r>
              <a:rPr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 is </a:t>
            </a:r>
            <a:r>
              <a:rPr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larger</a:t>
            </a:r>
            <a:r>
              <a:rPr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 than the update number then return the first entry. </a:t>
            </a:r>
            <a:endParaRPr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381" name="Google Shape;381;p26"/>
          <p:cNvSpPr txBox="1"/>
          <p:nvPr/>
        </p:nvSpPr>
        <p:spPr>
          <a:xfrm>
            <a:off x="395900" y="2824600"/>
            <a:ext cx="30846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My Implementation:</a:t>
            </a:r>
            <a:endParaRPr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Jumping to versions through the indirection column</a:t>
            </a:r>
            <a:endParaRPr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382" name="Google Shape;382;p26"/>
          <p:cNvSpPr txBox="1"/>
          <p:nvPr/>
        </p:nvSpPr>
        <p:spPr>
          <a:xfrm>
            <a:off x="4488025" y="774200"/>
            <a:ext cx="30846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Visual Representation:</a:t>
            </a:r>
            <a:endParaRPr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I want version -1 of rid 0</a:t>
            </a:r>
            <a:endParaRPr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graphicFrame>
        <p:nvGraphicFramePr>
          <p:cNvPr id="383" name="Google Shape;383;p26"/>
          <p:cNvGraphicFramePr/>
          <p:nvPr/>
        </p:nvGraphicFramePr>
        <p:xfrm>
          <a:off x="4583650" y="1779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{3FC703F5-927C-4CF1-9804-44294E370E43}</a:tableStyleId>
              </a:tblPr>
              <a:tblGrid>
                <a:gridCol w="510125"/>
                <a:gridCol w="510125"/>
                <a:gridCol w="510125"/>
              </a:tblGrid>
              <a:tr h="275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ind</a:t>
                      </a:r>
                      <a:endParaRPr/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RID</a:t>
                      </a:r>
                      <a:endParaRPr/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val</a:t>
                      </a:r>
                      <a:endParaRPr/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</a:tr>
              <a:tr h="275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</a:tr>
              <a:tr h="275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</a:tr>
              <a:tr h="275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91425" marB="91425" marR="91425" marL="91425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4" name="Google Shape;384;p26"/>
          <p:cNvGraphicFramePr/>
          <p:nvPr/>
        </p:nvGraphicFramePr>
        <p:xfrm>
          <a:off x="7281600" y="3412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{3FC703F5-927C-4CF1-9804-44294E370E43}</a:tableStyleId>
              </a:tblPr>
              <a:tblGrid>
                <a:gridCol w="510125"/>
                <a:gridCol w="510125"/>
                <a:gridCol w="510125"/>
              </a:tblGrid>
              <a:tr h="275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ind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TID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val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</a:tr>
              <a:tr h="275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</a:tr>
              <a:tr h="275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</a:tr>
              <a:tr h="275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</a:tr>
            </a:tbl>
          </a:graphicData>
        </a:graphic>
      </p:graphicFrame>
      <p:sp>
        <p:nvSpPr>
          <p:cNvPr id="385" name="Google Shape;385;p26"/>
          <p:cNvSpPr txBox="1"/>
          <p:nvPr/>
        </p:nvSpPr>
        <p:spPr>
          <a:xfrm>
            <a:off x="4770925" y="1331975"/>
            <a:ext cx="941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Base</a:t>
            </a:r>
            <a:endParaRPr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386" name="Google Shape;386;p26"/>
          <p:cNvSpPr txBox="1"/>
          <p:nvPr/>
        </p:nvSpPr>
        <p:spPr>
          <a:xfrm>
            <a:off x="7538875" y="2824600"/>
            <a:ext cx="941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Tail</a:t>
            </a:r>
            <a:endParaRPr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387" name="Google Shape;387;p26"/>
          <p:cNvSpPr/>
          <p:nvPr/>
        </p:nvSpPr>
        <p:spPr>
          <a:xfrm>
            <a:off x="3752291" y="2373350"/>
            <a:ext cx="3592350" cy="2586925"/>
          </a:xfrm>
          <a:custGeom>
            <a:rect b="b" l="l" r="r" t="t"/>
            <a:pathLst>
              <a:path extrusionOk="0" h="103477" w="143694">
                <a:moveTo>
                  <a:pt x="32888" y="0"/>
                </a:moveTo>
                <a:cubicBezTo>
                  <a:pt x="27847" y="3843"/>
                  <a:pt x="5187" y="6789"/>
                  <a:pt x="2641" y="23060"/>
                </a:cubicBezTo>
                <a:cubicBezTo>
                  <a:pt x="96" y="39332"/>
                  <a:pt x="-5894" y="85051"/>
                  <a:pt x="17615" y="97629"/>
                </a:cubicBezTo>
                <a:cubicBezTo>
                  <a:pt x="41124" y="110207"/>
                  <a:pt x="122681" y="98377"/>
                  <a:pt x="143694" y="98527"/>
                </a:cubicBezTo>
              </a:path>
            </a:pathLst>
          </a:cu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388" name="Google Shape;388;p26"/>
          <p:cNvSpPr/>
          <p:nvPr/>
        </p:nvSpPr>
        <p:spPr>
          <a:xfrm>
            <a:off x="6204622" y="4424750"/>
            <a:ext cx="1095100" cy="321950"/>
          </a:xfrm>
          <a:custGeom>
            <a:rect b="b" l="l" r="r" t="t"/>
            <a:pathLst>
              <a:path extrusionOk="0" h="12878" w="43804">
                <a:moveTo>
                  <a:pt x="43804" y="12878"/>
                </a:moveTo>
                <a:cubicBezTo>
                  <a:pt x="36517" y="11580"/>
                  <a:pt x="730" y="7237"/>
                  <a:pt x="81" y="5091"/>
                </a:cubicBezTo>
                <a:cubicBezTo>
                  <a:pt x="-568" y="2945"/>
                  <a:pt x="33273" y="849"/>
                  <a:pt x="39911" y="0"/>
                </a:cubicBezTo>
              </a:path>
            </a:pathLst>
          </a:custGeom>
          <a:noFill/>
          <a:ln cap="flat" cmpd="sng" w="19050">
            <a:solidFill>
              <a:srgbClr val="FF9900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389" name="Google Shape;389;p26"/>
          <p:cNvSpPr/>
          <p:nvPr/>
        </p:nvSpPr>
        <p:spPr>
          <a:xfrm>
            <a:off x="6204622" y="3993175"/>
            <a:ext cx="1095100" cy="321950"/>
          </a:xfrm>
          <a:custGeom>
            <a:rect b="b" l="l" r="r" t="t"/>
            <a:pathLst>
              <a:path extrusionOk="0" h="12878" w="43804">
                <a:moveTo>
                  <a:pt x="43804" y="12878"/>
                </a:moveTo>
                <a:cubicBezTo>
                  <a:pt x="36517" y="11580"/>
                  <a:pt x="730" y="7237"/>
                  <a:pt x="81" y="5091"/>
                </a:cubicBezTo>
                <a:cubicBezTo>
                  <a:pt x="-568" y="2945"/>
                  <a:pt x="33273" y="849"/>
                  <a:pt x="39911" y="0"/>
                </a:cubicBezTo>
              </a:path>
            </a:pathLst>
          </a:custGeom>
          <a:noFill/>
          <a:ln cap="flat" cmpd="sng" w="19050">
            <a:solidFill>
              <a:srgbClr val="FF9900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390" name="Google Shape;390;p26"/>
          <p:cNvSpPr/>
          <p:nvPr/>
        </p:nvSpPr>
        <p:spPr>
          <a:xfrm>
            <a:off x="6214125" y="2380825"/>
            <a:ext cx="1093100" cy="1519850"/>
          </a:xfrm>
          <a:custGeom>
            <a:rect b="b" l="l" r="r" t="t"/>
            <a:pathLst>
              <a:path extrusionOk="0" h="60794" w="43724">
                <a:moveTo>
                  <a:pt x="43724" y="60794"/>
                </a:moveTo>
                <a:cubicBezTo>
                  <a:pt x="42277" y="53407"/>
                  <a:pt x="42326" y="26604"/>
                  <a:pt x="35039" y="16472"/>
                </a:cubicBezTo>
                <a:cubicBezTo>
                  <a:pt x="27752" y="6340"/>
                  <a:pt x="5840" y="2745"/>
                  <a:pt x="0" y="0"/>
                </a:cubicBezTo>
              </a:path>
            </a:pathLst>
          </a:custGeom>
          <a:noFill/>
          <a:ln cap="flat" cmpd="sng" w="19050">
            <a:solidFill>
              <a:srgbClr val="00FF00"/>
            </a:solidFill>
            <a:prstDash val="solid"/>
            <a:round/>
            <a:headEnd len="med" w="med" type="none"/>
            <a:tailEnd len="med" w="med" type="triangle"/>
          </a:ln>
        </p:spPr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27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96" name="Google Shape;396;p27"/>
          <p:cNvSpPr txBox="1"/>
          <p:nvPr>
            <p:ph idx="4294967295" type="title"/>
          </p:nvPr>
        </p:nvSpPr>
        <p:spPr>
          <a:xfrm>
            <a:off x="395903" y="300800"/>
            <a:ext cx="2277000" cy="473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Delete</a:t>
            </a:r>
            <a:endParaRPr/>
          </a:p>
        </p:txBody>
      </p:sp>
      <p:sp>
        <p:nvSpPr>
          <p:cNvPr id="397" name="Google Shape;397;p27"/>
          <p:cNvSpPr txBox="1"/>
          <p:nvPr/>
        </p:nvSpPr>
        <p:spPr>
          <a:xfrm>
            <a:off x="436000" y="1074750"/>
            <a:ext cx="30846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What to do:</a:t>
            </a:r>
            <a:endParaRPr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uli"/>
              <a:buChar char="-"/>
            </a:pPr>
            <a:r>
              <a:rPr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Update</a:t>
            </a:r>
            <a:r>
              <a:rPr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 the index</a:t>
            </a:r>
            <a:endParaRPr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uli"/>
              <a:buChar char="-"/>
            </a:pPr>
            <a:r>
              <a:rPr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Change Rid to -1 to signal a delete</a:t>
            </a:r>
            <a:endParaRPr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398" name="Google Shape;398;p27"/>
          <p:cNvSpPr txBox="1"/>
          <p:nvPr/>
        </p:nvSpPr>
        <p:spPr>
          <a:xfrm>
            <a:off x="4787751" y="589075"/>
            <a:ext cx="704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Query </a:t>
            </a:r>
            <a:endParaRPr/>
          </a:p>
        </p:txBody>
      </p:sp>
      <p:sp>
        <p:nvSpPr>
          <p:cNvPr id="399" name="Google Shape;399;p27"/>
          <p:cNvSpPr/>
          <p:nvPr/>
        </p:nvSpPr>
        <p:spPr>
          <a:xfrm>
            <a:off x="5760900" y="210075"/>
            <a:ext cx="1540200" cy="1077600"/>
          </a:xfrm>
          <a:prstGeom prst="roundRect">
            <a:avLst>
              <a:gd fmla="val 16667" name="adj"/>
            </a:avLst>
          </a:prstGeom>
          <a:solidFill>
            <a:srgbClr val="F4CCCC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Calls to delete on a certain Record</a:t>
            </a:r>
            <a:endParaRPr sz="1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Gives Key and what to update</a:t>
            </a:r>
            <a:endParaRPr sz="1000"/>
          </a:p>
        </p:txBody>
      </p:sp>
      <p:sp>
        <p:nvSpPr>
          <p:cNvPr id="400" name="Google Shape;400;p27"/>
          <p:cNvSpPr/>
          <p:nvPr/>
        </p:nvSpPr>
        <p:spPr>
          <a:xfrm rot="5403592">
            <a:off x="6387600" y="1460103"/>
            <a:ext cx="287100" cy="102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1" name="Google Shape;401;p27"/>
          <p:cNvSpPr/>
          <p:nvPr/>
        </p:nvSpPr>
        <p:spPr>
          <a:xfrm rot="5400000">
            <a:off x="6390907" y="2644295"/>
            <a:ext cx="280500" cy="1020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2" name="Google Shape;402;p27"/>
          <p:cNvSpPr/>
          <p:nvPr/>
        </p:nvSpPr>
        <p:spPr>
          <a:xfrm>
            <a:off x="5510250" y="1654638"/>
            <a:ext cx="2041500" cy="859200"/>
          </a:xfrm>
          <a:prstGeom prst="roundRect">
            <a:avLst>
              <a:gd fmla="val 16667" name="adj"/>
            </a:avLst>
          </a:prstGeom>
          <a:solidFill>
            <a:srgbClr val="D9EAD3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Finds the Rid using the Index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Calls delete and places -1 in the Rid Col</a:t>
            </a:r>
            <a:endParaRPr sz="1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403" name="Google Shape;403;p27"/>
          <p:cNvSpPr txBox="1"/>
          <p:nvPr/>
        </p:nvSpPr>
        <p:spPr>
          <a:xfrm>
            <a:off x="4787751" y="1974275"/>
            <a:ext cx="704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Table</a:t>
            </a:r>
            <a:endParaRPr/>
          </a:p>
        </p:txBody>
      </p:sp>
      <p:sp>
        <p:nvSpPr>
          <p:cNvPr id="404" name="Google Shape;404;p27"/>
          <p:cNvSpPr/>
          <p:nvPr/>
        </p:nvSpPr>
        <p:spPr>
          <a:xfrm>
            <a:off x="5510400" y="2876750"/>
            <a:ext cx="2041500" cy="859200"/>
          </a:xfrm>
          <a:prstGeom prst="roundRect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Remove deleted data </a:t>
            </a:r>
            <a:r>
              <a:rPr lang="en" sz="1100"/>
              <a:t>mappings in the Index</a:t>
            </a:r>
            <a:endParaRPr sz="1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405" name="Google Shape;405;p27"/>
          <p:cNvSpPr txBox="1"/>
          <p:nvPr/>
        </p:nvSpPr>
        <p:spPr>
          <a:xfrm>
            <a:off x="4787751" y="3062250"/>
            <a:ext cx="704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Index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28"/>
          <p:cNvSpPr txBox="1"/>
          <p:nvPr>
            <p:ph type="ctrTitle"/>
          </p:nvPr>
        </p:nvSpPr>
        <p:spPr>
          <a:xfrm>
            <a:off x="1089440" y="1869132"/>
            <a:ext cx="4263900" cy="1159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411" name="Google Shape;411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83589" y="2314937"/>
            <a:ext cx="905910" cy="78401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12" name="Google Shape;412;p28"/>
          <p:cNvGrpSpPr/>
          <p:nvPr/>
        </p:nvGrpSpPr>
        <p:grpSpPr>
          <a:xfrm>
            <a:off x="460810" y="1958411"/>
            <a:ext cx="473400" cy="473400"/>
            <a:chOff x="5842489" y="1703401"/>
            <a:chExt cx="473400" cy="473400"/>
          </a:xfrm>
        </p:grpSpPr>
        <p:sp>
          <p:nvSpPr>
            <p:cNvPr id="413" name="Google Shape;413;p28"/>
            <p:cNvSpPr/>
            <p:nvPr/>
          </p:nvSpPr>
          <p:spPr>
            <a:xfrm rot="8100000">
              <a:off x="5911817" y="1772729"/>
              <a:ext cx="334744" cy="334744"/>
            </a:xfrm>
            <a:prstGeom prst="teardrop">
              <a:avLst>
                <a:gd fmla="val 100000" name="adj"/>
              </a:avLst>
            </a:prstGeom>
            <a:solidFill>
              <a:srgbClr val="9900FF"/>
            </a:solidFill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4" name="Google Shape;414;p28"/>
            <p:cNvSpPr/>
            <p:nvPr/>
          </p:nvSpPr>
          <p:spPr>
            <a:xfrm>
              <a:off x="6012150" y="1866500"/>
              <a:ext cx="134100" cy="134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>
                  <a:solidFill>
                    <a:schemeClr val="dk2"/>
                  </a:solidFill>
                  <a:latin typeface="Muli"/>
                  <a:ea typeface="Muli"/>
                  <a:cs typeface="Muli"/>
                  <a:sym typeface="Muli"/>
                </a:rPr>
                <a:t> 4</a:t>
              </a:r>
              <a:endParaRPr sz="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29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20" name="Google Shape;420;p29"/>
          <p:cNvSpPr txBox="1"/>
          <p:nvPr>
            <p:ph idx="4294967295" type="title"/>
          </p:nvPr>
        </p:nvSpPr>
        <p:spPr>
          <a:xfrm>
            <a:off x="202100" y="363125"/>
            <a:ext cx="8941800" cy="473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BIG 0 RESULTS FOR QUERY OPERATIONS</a:t>
            </a:r>
            <a:endParaRPr/>
          </a:p>
        </p:txBody>
      </p:sp>
      <p:sp>
        <p:nvSpPr>
          <p:cNvPr id="421" name="Google Shape;421;p29"/>
          <p:cNvSpPr txBox="1"/>
          <p:nvPr/>
        </p:nvSpPr>
        <p:spPr>
          <a:xfrm>
            <a:off x="525450" y="836525"/>
            <a:ext cx="8246700" cy="40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INSERT: INSERT NEW TABLE or NEED TO UPDATE/ADD PAGERANGE AND BASE PAGE</a:t>
            </a:r>
            <a:endParaRPr b="1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uli"/>
              <a:buChar char="-"/>
            </a:pPr>
            <a:r>
              <a:rPr b="1"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Inserting a record &amp; setup index: </a:t>
            </a:r>
            <a:endParaRPr b="1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uli"/>
              <a:buChar char="-"/>
            </a:pPr>
            <a:r>
              <a:rPr b="1"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BIG-O: O(2N); N = COLUMN NUMBERS </a:t>
            </a:r>
            <a:endParaRPr b="1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uli"/>
              <a:buChar char="-"/>
            </a:pPr>
            <a:r>
              <a:rPr b="1"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NEW BASE PAGES AND PAGE</a:t>
            </a:r>
            <a:r>
              <a:rPr b="1"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 RANGE: O(1)</a:t>
            </a:r>
            <a:r>
              <a:rPr b="1"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 </a:t>
            </a:r>
            <a:endParaRPr b="1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uli"/>
              <a:buChar char="-"/>
            </a:pPr>
            <a:r>
              <a:rPr b="1"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O(2N) (WORST CASE)</a:t>
            </a:r>
            <a:endParaRPr b="1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SELECT: SELECT FROM DATABASE BASED ON GIVEN CRITERIA </a:t>
            </a:r>
            <a:endParaRPr b="1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uli"/>
              <a:buChar char="-"/>
            </a:pPr>
            <a:r>
              <a:rPr b="1"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LOOKING FOR ALL COLUMNS </a:t>
            </a:r>
            <a:endParaRPr b="1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uli"/>
              <a:buChar char="-"/>
            </a:pPr>
            <a:r>
              <a:rPr b="1"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O(N) (WORST CASE)</a:t>
            </a:r>
            <a:endParaRPr b="1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DELETE: DELETE A RECORD FROM THE DATABASE</a:t>
            </a:r>
            <a:endParaRPr b="1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uli"/>
              <a:buChar char="-"/>
            </a:pPr>
            <a:r>
              <a:rPr b="1"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THIS DELETES THE BASE PAGE FROM THE PAGE RANGE</a:t>
            </a:r>
            <a:endParaRPr b="1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uli"/>
              <a:buChar char="-"/>
            </a:pPr>
            <a:r>
              <a:rPr b="1"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REMOVES THE RECORD FROM THE INDEX</a:t>
            </a:r>
            <a:endParaRPr b="1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uli"/>
              <a:buChar char="-"/>
            </a:pPr>
            <a:r>
              <a:rPr b="1"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BIG-O: O(N). N IS NUMBER OF COLUMNS</a:t>
            </a:r>
            <a:endParaRPr b="1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30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27" name="Google Shape;427;p30"/>
          <p:cNvSpPr txBox="1"/>
          <p:nvPr>
            <p:ph idx="4294967295" type="title"/>
          </p:nvPr>
        </p:nvSpPr>
        <p:spPr>
          <a:xfrm>
            <a:off x="87475" y="162100"/>
            <a:ext cx="8941800" cy="987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BIG O RESULTS FOR QUERY OPERATIONS:    CONTINUED</a:t>
            </a:r>
            <a:endParaRPr/>
          </a:p>
        </p:txBody>
      </p:sp>
      <p:sp>
        <p:nvSpPr>
          <p:cNvPr id="428" name="Google Shape;428;p30"/>
          <p:cNvSpPr txBox="1"/>
          <p:nvPr/>
        </p:nvSpPr>
        <p:spPr>
          <a:xfrm>
            <a:off x="251450" y="1523300"/>
            <a:ext cx="8614200" cy="27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SUM: CONSTANT TIME</a:t>
            </a:r>
            <a:endParaRPr b="1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uli"/>
              <a:buChar char="-"/>
            </a:pPr>
            <a:r>
              <a:rPr b="1"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 ARITHMETIC; SUMMING FROM A TO B</a:t>
            </a:r>
            <a:endParaRPr b="1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uli"/>
              <a:buChar char="-"/>
            </a:pPr>
            <a:r>
              <a:rPr b="1"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O(1)</a:t>
            </a:r>
            <a:endParaRPr b="1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UPDATE: UPDATING A RECORD. EACH UPDATES COLUMN WILL HAVE THEIR OWN TAIL PAGE</a:t>
            </a:r>
            <a:endParaRPr b="1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uli"/>
              <a:buChar char="-"/>
            </a:pPr>
            <a:r>
              <a:rPr b="1"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EACH ADDITIONAL UPDATED GETS THEIR OWN TAIL PAGE</a:t>
            </a:r>
            <a:endParaRPr b="1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uli"/>
              <a:buChar char="-"/>
            </a:pPr>
            <a:r>
              <a:rPr b="1"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UPDATE BOTH THE INDEX AND ADD THE PAGE RANGE WITH THE TAIL PAGES AS NEEDED</a:t>
            </a:r>
            <a:endParaRPr b="1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uli"/>
              <a:buChar char="-"/>
            </a:pPr>
            <a:r>
              <a:rPr b="1"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WORST CASE: ALL COLUMNS NEED A NEW TAIL PAGE</a:t>
            </a:r>
            <a:endParaRPr b="1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uli"/>
              <a:buChar char="-"/>
            </a:pPr>
            <a:r>
              <a:rPr b="1"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O(N), N IS THE COLUMN NUMBER</a:t>
            </a:r>
            <a:endParaRPr b="1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31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34" name="Google Shape;434;p31"/>
          <p:cNvSpPr txBox="1"/>
          <p:nvPr>
            <p:ph idx="4294967295" type="title"/>
          </p:nvPr>
        </p:nvSpPr>
        <p:spPr>
          <a:xfrm>
            <a:off x="395903" y="300800"/>
            <a:ext cx="2277000" cy="473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 </a:t>
            </a:r>
            <a:endParaRPr/>
          </a:p>
        </p:txBody>
      </p:sp>
      <p:sp>
        <p:nvSpPr>
          <p:cNvPr id="435" name="Google Shape;435;p31"/>
          <p:cNvSpPr txBox="1"/>
          <p:nvPr/>
        </p:nvSpPr>
        <p:spPr>
          <a:xfrm>
            <a:off x="1212875" y="950825"/>
            <a:ext cx="31221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Specs</a:t>
            </a:r>
            <a:endParaRPr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-Ram 16gb ddr4</a:t>
            </a:r>
            <a:endParaRPr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-i5-12400 2.5ghz</a:t>
            </a:r>
            <a:endParaRPr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pic>
        <p:nvPicPr>
          <p:cNvPr id="436" name="Google Shape;436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4350" y="2174150"/>
            <a:ext cx="4575299" cy="284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 txBox="1"/>
          <p:nvPr/>
        </p:nvSpPr>
        <p:spPr>
          <a:xfrm>
            <a:off x="2205396" y="1248650"/>
            <a:ext cx="14034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Data Model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84" name="Google Shape;84;p14"/>
          <p:cNvSpPr txBox="1"/>
          <p:nvPr>
            <p:ph type="title"/>
          </p:nvPr>
        </p:nvSpPr>
        <p:spPr>
          <a:xfrm>
            <a:off x="395904" y="300788"/>
            <a:ext cx="6014400" cy="473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85" name="Google Shape;85;p14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6" name="Google Shape;86;p14"/>
          <p:cNvSpPr/>
          <p:nvPr/>
        </p:nvSpPr>
        <p:spPr>
          <a:xfrm>
            <a:off x="0" y="2401662"/>
            <a:ext cx="8260080" cy="980712"/>
          </a:xfrm>
          <a:custGeom>
            <a:rect b="b" l="l" r="r" t="t"/>
            <a:pathLst>
              <a:path extrusionOk="0" h="1348058" w="12192000">
                <a:moveTo>
                  <a:pt x="12192000" y="0"/>
                </a:moveTo>
                <a:lnTo>
                  <a:pt x="10837333" y="0"/>
                </a:lnTo>
                <a:cubicBezTo>
                  <a:pt x="10463295" y="0"/>
                  <a:pt x="10160000" y="301773"/>
                  <a:pt x="10160000" y="674029"/>
                </a:cubicBezTo>
                <a:lnTo>
                  <a:pt x="10160000" y="674029"/>
                </a:lnTo>
                <a:cubicBezTo>
                  <a:pt x="10160000" y="1046281"/>
                  <a:pt x="9856705" y="1348059"/>
                  <a:pt x="9482667" y="1348059"/>
                </a:cubicBezTo>
                <a:lnTo>
                  <a:pt x="9482667" y="1348059"/>
                </a:lnTo>
                <a:cubicBezTo>
                  <a:pt x="9108581" y="1348059"/>
                  <a:pt x="8805333" y="1046281"/>
                  <a:pt x="8805333" y="674029"/>
                </a:cubicBezTo>
                <a:lnTo>
                  <a:pt x="8805333" y="674029"/>
                </a:lnTo>
                <a:cubicBezTo>
                  <a:pt x="8805333" y="301773"/>
                  <a:pt x="8502086" y="0"/>
                  <a:pt x="8128000" y="0"/>
                </a:cubicBezTo>
                <a:lnTo>
                  <a:pt x="8128000" y="0"/>
                </a:lnTo>
                <a:cubicBezTo>
                  <a:pt x="7753915" y="0"/>
                  <a:pt x="7450667" y="301773"/>
                  <a:pt x="7450667" y="674029"/>
                </a:cubicBezTo>
                <a:lnTo>
                  <a:pt x="7450667" y="674029"/>
                </a:lnTo>
                <a:cubicBezTo>
                  <a:pt x="7450667" y="1046281"/>
                  <a:pt x="7147419" y="1348059"/>
                  <a:pt x="6773334" y="1348059"/>
                </a:cubicBezTo>
                <a:lnTo>
                  <a:pt x="6773334" y="1348059"/>
                </a:lnTo>
                <a:cubicBezTo>
                  <a:pt x="6399248" y="1348059"/>
                  <a:pt x="6096000" y="1046281"/>
                  <a:pt x="6096000" y="674029"/>
                </a:cubicBezTo>
                <a:lnTo>
                  <a:pt x="6096000" y="674029"/>
                </a:lnTo>
                <a:cubicBezTo>
                  <a:pt x="6096000" y="301773"/>
                  <a:pt x="5792753" y="0"/>
                  <a:pt x="5418667" y="0"/>
                </a:cubicBezTo>
                <a:lnTo>
                  <a:pt x="5418667" y="0"/>
                </a:lnTo>
                <a:cubicBezTo>
                  <a:pt x="5044581" y="0"/>
                  <a:pt x="4741334" y="301773"/>
                  <a:pt x="4741334" y="674029"/>
                </a:cubicBezTo>
                <a:lnTo>
                  <a:pt x="4741334" y="674029"/>
                </a:lnTo>
                <a:cubicBezTo>
                  <a:pt x="4741334" y="1046281"/>
                  <a:pt x="4438076" y="1348059"/>
                  <a:pt x="4064000" y="1348059"/>
                </a:cubicBezTo>
                <a:lnTo>
                  <a:pt x="4064000" y="1348059"/>
                </a:lnTo>
                <a:cubicBezTo>
                  <a:pt x="3689924" y="1348059"/>
                  <a:pt x="3386667" y="1046281"/>
                  <a:pt x="3386667" y="674029"/>
                </a:cubicBezTo>
                <a:lnTo>
                  <a:pt x="3386667" y="674029"/>
                </a:lnTo>
                <a:cubicBezTo>
                  <a:pt x="3386667" y="301773"/>
                  <a:pt x="3083410" y="0"/>
                  <a:pt x="2709333" y="0"/>
                </a:cubicBezTo>
                <a:lnTo>
                  <a:pt x="2709333" y="0"/>
                </a:lnTo>
                <a:cubicBezTo>
                  <a:pt x="2335257" y="0"/>
                  <a:pt x="2032000" y="301773"/>
                  <a:pt x="2032000" y="674029"/>
                </a:cubicBezTo>
                <a:lnTo>
                  <a:pt x="2032000" y="674029"/>
                </a:lnTo>
                <a:cubicBezTo>
                  <a:pt x="2032000" y="1046281"/>
                  <a:pt x="1728743" y="1348059"/>
                  <a:pt x="1354667" y="1348059"/>
                </a:cubicBezTo>
                <a:lnTo>
                  <a:pt x="0" y="1348059"/>
                </a:lnTo>
              </a:path>
            </a:pathLst>
          </a:custGeom>
          <a:noFill/>
          <a:ln cap="flat" cmpd="sng" w="228600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4"/>
          <p:cNvSpPr/>
          <p:nvPr/>
        </p:nvSpPr>
        <p:spPr>
          <a:xfrm>
            <a:off x="0" y="2351675"/>
            <a:ext cx="8260080" cy="1031264"/>
          </a:xfrm>
          <a:custGeom>
            <a:rect b="b" l="l" r="r" t="t"/>
            <a:pathLst>
              <a:path extrusionOk="0" h="1348058" w="12192000">
                <a:moveTo>
                  <a:pt x="12192000" y="0"/>
                </a:moveTo>
                <a:lnTo>
                  <a:pt x="10837333" y="0"/>
                </a:lnTo>
                <a:cubicBezTo>
                  <a:pt x="10463295" y="0"/>
                  <a:pt x="10160000" y="301773"/>
                  <a:pt x="10160000" y="674029"/>
                </a:cubicBezTo>
                <a:lnTo>
                  <a:pt x="10160000" y="674029"/>
                </a:lnTo>
                <a:cubicBezTo>
                  <a:pt x="10160000" y="1046281"/>
                  <a:pt x="9856705" y="1348059"/>
                  <a:pt x="9482667" y="1348059"/>
                </a:cubicBezTo>
                <a:lnTo>
                  <a:pt x="9482667" y="1348059"/>
                </a:lnTo>
                <a:cubicBezTo>
                  <a:pt x="9108581" y="1348059"/>
                  <a:pt x="8805333" y="1046281"/>
                  <a:pt x="8805333" y="674029"/>
                </a:cubicBezTo>
                <a:lnTo>
                  <a:pt x="8805333" y="674029"/>
                </a:lnTo>
                <a:cubicBezTo>
                  <a:pt x="8805333" y="301773"/>
                  <a:pt x="8502086" y="0"/>
                  <a:pt x="8128000" y="0"/>
                </a:cubicBezTo>
                <a:lnTo>
                  <a:pt x="8128000" y="0"/>
                </a:lnTo>
                <a:cubicBezTo>
                  <a:pt x="7753915" y="0"/>
                  <a:pt x="7450667" y="301773"/>
                  <a:pt x="7450667" y="674029"/>
                </a:cubicBezTo>
                <a:lnTo>
                  <a:pt x="7450667" y="674029"/>
                </a:lnTo>
                <a:cubicBezTo>
                  <a:pt x="7450667" y="1046281"/>
                  <a:pt x="7147419" y="1348059"/>
                  <a:pt x="6773334" y="1348059"/>
                </a:cubicBezTo>
                <a:lnTo>
                  <a:pt x="6773334" y="1348059"/>
                </a:lnTo>
                <a:cubicBezTo>
                  <a:pt x="6399248" y="1348059"/>
                  <a:pt x="6096000" y="1046281"/>
                  <a:pt x="6096000" y="674029"/>
                </a:cubicBezTo>
                <a:lnTo>
                  <a:pt x="6096000" y="674029"/>
                </a:lnTo>
                <a:cubicBezTo>
                  <a:pt x="6096000" y="301773"/>
                  <a:pt x="5792753" y="0"/>
                  <a:pt x="5418667" y="0"/>
                </a:cubicBezTo>
                <a:lnTo>
                  <a:pt x="5418667" y="0"/>
                </a:lnTo>
                <a:cubicBezTo>
                  <a:pt x="5044581" y="0"/>
                  <a:pt x="4741334" y="301773"/>
                  <a:pt x="4741334" y="674029"/>
                </a:cubicBezTo>
                <a:lnTo>
                  <a:pt x="4741334" y="674029"/>
                </a:lnTo>
                <a:cubicBezTo>
                  <a:pt x="4741334" y="1046281"/>
                  <a:pt x="4438076" y="1348059"/>
                  <a:pt x="4064000" y="1348059"/>
                </a:cubicBezTo>
                <a:lnTo>
                  <a:pt x="4064000" y="1348059"/>
                </a:lnTo>
                <a:cubicBezTo>
                  <a:pt x="3689924" y="1348059"/>
                  <a:pt x="3386667" y="1046281"/>
                  <a:pt x="3386667" y="674029"/>
                </a:cubicBezTo>
                <a:lnTo>
                  <a:pt x="3386667" y="674029"/>
                </a:lnTo>
                <a:cubicBezTo>
                  <a:pt x="3386667" y="301773"/>
                  <a:pt x="3083410" y="0"/>
                  <a:pt x="2709333" y="0"/>
                </a:cubicBezTo>
                <a:lnTo>
                  <a:pt x="2709333" y="0"/>
                </a:lnTo>
                <a:cubicBezTo>
                  <a:pt x="2335257" y="0"/>
                  <a:pt x="2032000" y="301773"/>
                  <a:pt x="2032000" y="674029"/>
                </a:cubicBezTo>
                <a:lnTo>
                  <a:pt x="2032000" y="674029"/>
                </a:lnTo>
                <a:cubicBezTo>
                  <a:pt x="2032000" y="1046281"/>
                  <a:pt x="1728743" y="1348059"/>
                  <a:pt x="1354667" y="1348059"/>
                </a:cubicBezTo>
                <a:lnTo>
                  <a:pt x="0" y="1348059"/>
                </a:lnTo>
              </a:path>
            </a:pathLst>
          </a:custGeom>
          <a:noFill/>
          <a:ln cap="flat" cmpd="sng" w="19050">
            <a:solidFill>
              <a:schemeClr val="lt1"/>
            </a:solidFill>
            <a:prstDash val="dash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8" name="Google Shape;88;p14"/>
          <p:cNvGrpSpPr/>
          <p:nvPr/>
        </p:nvGrpSpPr>
        <p:grpSpPr>
          <a:xfrm>
            <a:off x="1786339" y="1703401"/>
            <a:ext cx="473400" cy="473400"/>
            <a:chOff x="1786339" y="1703401"/>
            <a:chExt cx="473400" cy="473400"/>
          </a:xfrm>
        </p:grpSpPr>
        <p:sp>
          <p:nvSpPr>
            <p:cNvPr id="89" name="Google Shape;89;p14"/>
            <p:cNvSpPr/>
            <p:nvPr/>
          </p:nvSpPr>
          <p:spPr>
            <a:xfrm rot="8100000">
              <a:off x="1855667" y="1772729"/>
              <a:ext cx="334744" cy="334744"/>
            </a:xfrm>
            <a:prstGeom prst="teardrop">
              <a:avLst>
                <a:gd fmla="val 10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4"/>
            <p:cNvSpPr/>
            <p:nvPr/>
          </p:nvSpPr>
          <p:spPr>
            <a:xfrm>
              <a:off x="1955989" y="1866499"/>
              <a:ext cx="134100" cy="134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>
                  <a:solidFill>
                    <a:schemeClr val="dk2"/>
                  </a:solidFill>
                  <a:latin typeface="Muli"/>
                  <a:ea typeface="Muli"/>
                  <a:cs typeface="Muli"/>
                  <a:sym typeface="Muli"/>
                </a:rPr>
                <a:t>1</a:t>
              </a:r>
              <a:endParaRPr sz="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endParaRPr>
            </a:p>
          </p:txBody>
        </p:sp>
      </p:grpSp>
      <p:grpSp>
        <p:nvGrpSpPr>
          <p:cNvPr id="91" name="Google Shape;91;p14"/>
          <p:cNvGrpSpPr/>
          <p:nvPr/>
        </p:nvGrpSpPr>
        <p:grpSpPr>
          <a:xfrm>
            <a:off x="5842489" y="1703401"/>
            <a:ext cx="473400" cy="473400"/>
            <a:chOff x="5842489" y="1703401"/>
            <a:chExt cx="473400" cy="473400"/>
          </a:xfrm>
        </p:grpSpPr>
        <p:sp>
          <p:nvSpPr>
            <p:cNvPr id="92" name="Google Shape;92;p14"/>
            <p:cNvSpPr/>
            <p:nvPr/>
          </p:nvSpPr>
          <p:spPr>
            <a:xfrm rot="8100000">
              <a:off x="5911817" y="1772729"/>
              <a:ext cx="334744" cy="334744"/>
            </a:xfrm>
            <a:prstGeom prst="teardrop">
              <a:avLst>
                <a:gd fmla="val 100000" name="adj"/>
              </a:avLst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14"/>
            <p:cNvSpPr/>
            <p:nvPr/>
          </p:nvSpPr>
          <p:spPr>
            <a:xfrm>
              <a:off x="6012150" y="1866500"/>
              <a:ext cx="134100" cy="134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>
                  <a:solidFill>
                    <a:schemeClr val="dk2"/>
                  </a:solidFill>
                  <a:latin typeface="Muli"/>
                  <a:ea typeface="Muli"/>
                  <a:cs typeface="Muli"/>
                  <a:sym typeface="Muli"/>
                </a:rPr>
                <a:t> 3</a:t>
              </a:r>
              <a:endParaRPr sz="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endParaRPr>
            </a:p>
          </p:txBody>
        </p:sp>
      </p:grpSp>
      <p:grpSp>
        <p:nvGrpSpPr>
          <p:cNvPr id="94" name="Google Shape;94;p14"/>
          <p:cNvGrpSpPr/>
          <p:nvPr/>
        </p:nvGrpSpPr>
        <p:grpSpPr>
          <a:xfrm>
            <a:off x="3893327" y="3646161"/>
            <a:ext cx="473400" cy="473400"/>
            <a:chOff x="2824664" y="3576300"/>
            <a:chExt cx="473400" cy="473400"/>
          </a:xfrm>
        </p:grpSpPr>
        <p:sp>
          <p:nvSpPr>
            <p:cNvPr id="95" name="Google Shape;95;p14"/>
            <p:cNvSpPr/>
            <p:nvPr/>
          </p:nvSpPr>
          <p:spPr>
            <a:xfrm rot="-2700000">
              <a:off x="2893992" y="3645628"/>
              <a:ext cx="334744" cy="334744"/>
            </a:xfrm>
            <a:prstGeom prst="teardrop">
              <a:avLst>
                <a:gd fmla="val 100000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4"/>
            <p:cNvSpPr/>
            <p:nvPr/>
          </p:nvSpPr>
          <p:spPr>
            <a:xfrm flipH="1">
              <a:off x="2994314" y="3752502"/>
              <a:ext cx="134100" cy="134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>
                  <a:solidFill>
                    <a:schemeClr val="dk2"/>
                  </a:solidFill>
                  <a:latin typeface="Muli"/>
                  <a:ea typeface="Muli"/>
                  <a:cs typeface="Muli"/>
                  <a:sym typeface="Muli"/>
                </a:rPr>
                <a:t>2</a:t>
              </a:r>
              <a:endParaRPr sz="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endParaRPr>
            </a:p>
          </p:txBody>
        </p:sp>
      </p:grpSp>
      <p:sp>
        <p:nvSpPr>
          <p:cNvPr id="97" name="Google Shape;97;p14"/>
          <p:cNvSpPr txBox="1"/>
          <p:nvPr/>
        </p:nvSpPr>
        <p:spPr>
          <a:xfrm>
            <a:off x="2322494" y="1644950"/>
            <a:ext cx="1286400" cy="47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Database Storage</a:t>
            </a:r>
            <a:endParaRPr sz="9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Base + Tail Pages</a:t>
            </a:r>
            <a:endParaRPr sz="9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Page Range</a:t>
            </a:r>
            <a:endParaRPr sz="9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98" name="Google Shape;98;p14"/>
          <p:cNvSpPr txBox="1"/>
          <p:nvPr/>
        </p:nvSpPr>
        <p:spPr>
          <a:xfrm>
            <a:off x="6512304" y="1422000"/>
            <a:ext cx="12864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Select</a:t>
            </a:r>
            <a:endParaRPr sz="9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Insert</a:t>
            </a:r>
            <a:endParaRPr sz="9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Update</a:t>
            </a:r>
            <a:endParaRPr sz="9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Sum</a:t>
            </a:r>
            <a:endParaRPr sz="9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28450" y="4502375"/>
            <a:ext cx="9717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Page Directory</a:t>
            </a:r>
            <a:endParaRPr sz="9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Index Directory</a:t>
            </a:r>
            <a:endParaRPr sz="9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4431424" y="3894286"/>
            <a:ext cx="1661100" cy="6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Bufferpool Management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101" name="Google Shape;101;p14"/>
          <p:cNvSpPr txBox="1"/>
          <p:nvPr/>
        </p:nvSpPr>
        <p:spPr>
          <a:xfrm>
            <a:off x="6410288" y="1025702"/>
            <a:ext cx="14904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Query Interface</a:t>
            </a:r>
            <a:endParaRPr b="1">
              <a:solidFill>
                <a:srgbClr val="FFFFFF"/>
              </a:solidFill>
            </a:endParaRPr>
          </a:p>
        </p:txBody>
      </p:sp>
      <p:grpSp>
        <p:nvGrpSpPr>
          <p:cNvPr id="102" name="Google Shape;102;p14"/>
          <p:cNvGrpSpPr/>
          <p:nvPr/>
        </p:nvGrpSpPr>
        <p:grpSpPr>
          <a:xfrm>
            <a:off x="7038097" y="3476425"/>
            <a:ext cx="473400" cy="473400"/>
            <a:chOff x="2824664" y="3576300"/>
            <a:chExt cx="473400" cy="473400"/>
          </a:xfrm>
        </p:grpSpPr>
        <p:sp>
          <p:nvSpPr>
            <p:cNvPr id="103" name="Google Shape;103;p14"/>
            <p:cNvSpPr/>
            <p:nvPr/>
          </p:nvSpPr>
          <p:spPr>
            <a:xfrm rot="-2700000">
              <a:off x="2893992" y="3645628"/>
              <a:ext cx="334744" cy="334744"/>
            </a:xfrm>
            <a:prstGeom prst="teardrop">
              <a:avLst>
                <a:gd fmla="val 100000" name="adj"/>
              </a:avLst>
            </a:prstGeom>
            <a:solidFill>
              <a:srgbClr val="9900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4"/>
            <p:cNvSpPr/>
            <p:nvPr/>
          </p:nvSpPr>
          <p:spPr>
            <a:xfrm flipH="1">
              <a:off x="2994314" y="3752502"/>
              <a:ext cx="134100" cy="134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>
                  <a:solidFill>
                    <a:schemeClr val="dk2"/>
                  </a:solidFill>
                  <a:latin typeface="Muli"/>
                  <a:ea typeface="Muli"/>
                  <a:cs typeface="Muli"/>
                  <a:sym typeface="Muli"/>
                </a:rPr>
                <a:t>4</a:t>
              </a:r>
              <a:endParaRPr sz="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endParaRPr>
            </a:p>
          </p:txBody>
        </p:sp>
      </p:grpSp>
      <p:sp>
        <p:nvSpPr>
          <p:cNvPr id="105" name="Google Shape;105;p14"/>
          <p:cNvSpPr txBox="1"/>
          <p:nvPr/>
        </p:nvSpPr>
        <p:spPr>
          <a:xfrm>
            <a:off x="7511501" y="3080125"/>
            <a:ext cx="15072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Results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106" name="Google Shape;106;p14"/>
          <p:cNvSpPr txBox="1"/>
          <p:nvPr/>
        </p:nvSpPr>
        <p:spPr>
          <a:xfrm>
            <a:off x="7618884" y="3446425"/>
            <a:ext cx="9717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Speed</a:t>
            </a:r>
            <a:endParaRPr sz="9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32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42" name="Google Shape;442;p32"/>
          <p:cNvSpPr txBox="1"/>
          <p:nvPr>
            <p:ph idx="4294967295" type="ctrTitle"/>
          </p:nvPr>
        </p:nvSpPr>
        <p:spPr>
          <a:xfrm>
            <a:off x="685800" y="1341750"/>
            <a:ext cx="3617400" cy="928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Thanks!</a:t>
            </a:r>
            <a:endParaRPr sz="7200"/>
          </a:p>
        </p:txBody>
      </p:sp>
      <p:pic>
        <p:nvPicPr>
          <p:cNvPr id="443" name="Google Shape;443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24900" y="2681025"/>
            <a:ext cx="3171324" cy="1889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4" name="Google Shape;444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60014" y="1914980"/>
            <a:ext cx="548700" cy="1597701"/>
          </a:xfrm>
          <a:prstGeom prst="rect">
            <a:avLst/>
          </a:prstGeom>
          <a:noFill/>
          <a:ln>
            <a:noFill/>
          </a:ln>
        </p:spPr>
      </p:pic>
      <p:pic>
        <p:nvPicPr>
          <p:cNvPr id="445" name="Google Shape;445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46909" y="581600"/>
            <a:ext cx="1279700" cy="1498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33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 txBox="1"/>
          <p:nvPr>
            <p:ph type="ctrTitle"/>
          </p:nvPr>
        </p:nvSpPr>
        <p:spPr>
          <a:xfrm>
            <a:off x="1265115" y="1875080"/>
            <a:ext cx="3167100" cy="1159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Data Model</a:t>
            </a:r>
            <a:endParaRPr sz="3600"/>
          </a:p>
        </p:txBody>
      </p:sp>
      <p:pic>
        <p:nvPicPr>
          <p:cNvPr id="112" name="Google Shape;11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20814" y="378324"/>
            <a:ext cx="662500" cy="726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93770" y="884611"/>
            <a:ext cx="482075" cy="52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621692" y="4034576"/>
            <a:ext cx="586165" cy="68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404399" y="3624439"/>
            <a:ext cx="321850" cy="448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64593" y="3757882"/>
            <a:ext cx="321850" cy="4484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7" name="Google Shape;117;p15"/>
          <p:cNvGrpSpPr/>
          <p:nvPr/>
        </p:nvGrpSpPr>
        <p:grpSpPr>
          <a:xfrm>
            <a:off x="586790" y="2192299"/>
            <a:ext cx="473400" cy="473400"/>
            <a:chOff x="1786339" y="1703401"/>
            <a:chExt cx="473400" cy="473400"/>
          </a:xfrm>
        </p:grpSpPr>
        <p:sp>
          <p:nvSpPr>
            <p:cNvPr id="118" name="Google Shape;118;p15"/>
            <p:cNvSpPr/>
            <p:nvPr/>
          </p:nvSpPr>
          <p:spPr>
            <a:xfrm rot="8100000">
              <a:off x="1855667" y="1772729"/>
              <a:ext cx="334744" cy="334744"/>
            </a:xfrm>
            <a:prstGeom prst="teardrop">
              <a:avLst>
                <a:gd fmla="val 100000" name="adj"/>
              </a:avLst>
            </a:prstGeom>
            <a:solidFill>
              <a:schemeClr val="accent1"/>
            </a:solidFill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highlight>
                  <a:srgbClr val="FFFFFF"/>
                </a:highlight>
              </a:endParaRPr>
            </a:p>
          </p:txBody>
        </p:sp>
        <p:sp>
          <p:nvSpPr>
            <p:cNvPr id="119" name="Google Shape;119;p15"/>
            <p:cNvSpPr/>
            <p:nvPr/>
          </p:nvSpPr>
          <p:spPr>
            <a:xfrm>
              <a:off x="1955989" y="1866499"/>
              <a:ext cx="134100" cy="134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>
                  <a:solidFill>
                    <a:schemeClr val="dk2"/>
                  </a:solidFill>
                  <a:highlight>
                    <a:srgbClr val="FFFFFF"/>
                  </a:highlight>
                  <a:latin typeface="Muli"/>
                  <a:ea typeface="Muli"/>
                  <a:cs typeface="Muli"/>
                  <a:sym typeface="Muli"/>
                </a:rPr>
                <a:t>1</a:t>
              </a:r>
              <a:endParaRPr sz="600">
                <a:solidFill>
                  <a:schemeClr val="dk2"/>
                </a:solidFill>
                <a:highlight>
                  <a:srgbClr val="FFFFFF"/>
                </a:highlight>
                <a:latin typeface="Muli"/>
                <a:ea typeface="Muli"/>
                <a:cs typeface="Muli"/>
                <a:sym typeface="Muli"/>
              </a:endParaRPr>
            </a:p>
          </p:txBody>
        </p:sp>
      </p:grpSp>
      <p:pic>
        <p:nvPicPr>
          <p:cNvPr id="120" name="Google Shape;120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094509" y="1594982"/>
            <a:ext cx="1217100" cy="1387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6"/>
          <p:cNvSpPr/>
          <p:nvPr/>
        </p:nvSpPr>
        <p:spPr>
          <a:xfrm>
            <a:off x="2161750" y="839250"/>
            <a:ext cx="3447600" cy="2897400"/>
          </a:xfrm>
          <a:prstGeom prst="rect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6"/>
          <p:cNvSpPr/>
          <p:nvPr/>
        </p:nvSpPr>
        <p:spPr>
          <a:xfrm>
            <a:off x="5095053" y="1032587"/>
            <a:ext cx="291600" cy="610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6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8" name="Google Shape;128;p16"/>
          <p:cNvSpPr txBox="1"/>
          <p:nvPr>
            <p:ph idx="4294967295" type="title"/>
          </p:nvPr>
        </p:nvSpPr>
        <p:spPr>
          <a:xfrm>
            <a:off x="395904" y="300788"/>
            <a:ext cx="6014400" cy="473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Storage</a:t>
            </a:r>
            <a:endParaRPr/>
          </a:p>
        </p:txBody>
      </p:sp>
      <p:sp>
        <p:nvSpPr>
          <p:cNvPr id="129" name="Google Shape;129;p16"/>
          <p:cNvSpPr/>
          <p:nvPr/>
        </p:nvSpPr>
        <p:spPr>
          <a:xfrm>
            <a:off x="2800425" y="1678836"/>
            <a:ext cx="291600" cy="610200"/>
          </a:xfrm>
          <a:prstGeom prst="rect">
            <a:avLst/>
          </a:prstGeom>
          <a:solidFill>
            <a:srgbClr val="9900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6"/>
          <p:cNvSpPr/>
          <p:nvPr/>
        </p:nvSpPr>
        <p:spPr>
          <a:xfrm>
            <a:off x="2792750" y="2325098"/>
            <a:ext cx="291600" cy="610200"/>
          </a:xfrm>
          <a:prstGeom prst="rect">
            <a:avLst/>
          </a:prstGeom>
          <a:solidFill>
            <a:srgbClr val="9900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6"/>
          <p:cNvSpPr/>
          <p:nvPr/>
        </p:nvSpPr>
        <p:spPr>
          <a:xfrm>
            <a:off x="2792750" y="2971549"/>
            <a:ext cx="291600" cy="610200"/>
          </a:xfrm>
          <a:prstGeom prst="rect">
            <a:avLst/>
          </a:prstGeom>
          <a:solidFill>
            <a:srgbClr val="9900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6"/>
          <p:cNvSpPr/>
          <p:nvPr/>
        </p:nvSpPr>
        <p:spPr>
          <a:xfrm>
            <a:off x="3121661" y="1032574"/>
            <a:ext cx="291600" cy="610200"/>
          </a:xfrm>
          <a:prstGeom prst="rect">
            <a:avLst/>
          </a:prstGeom>
          <a:solidFill>
            <a:srgbClr val="9900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6"/>
          <p:cNvSpPr/>
          <p:nvPr/>
        </p:nvSpPr>
        <p:spPr>
          <a:xfrm>
            <a:off x="3121659" y="1669200"/>
            <a:ext cx="291600" cy="610200"/>
          </a:xfrm>
          <a:prstGeom prst="rect">
            <a:avLst/>
          </a:prstGeom>
          <a:solidFill>
            <a:srgbClr val="9900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6"/>
          <p:cNvSpPr/>
          <p:nvPr/>
        </p:nvSpPr>
        <p:spPr>
          <a:xfrm>
            <a:off x="3121657" y="2980950"/>
            <a:ext cx="291600" cy="610200"/>
          </a:xfrm>
          <a:prstGeom prst="rect">
            <a:avLst/>
          </a:prstGeom>
          <a:solidFill>
            <a:srgbClr val="9900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6"/>
          <p:cNvSpPr/>
          <p:nvPr/>
        </p:nvSpPr>
        <p:spPr>
          <a:xfrm>
            <a:off x="2800413" y="1032574"/>
            <a:ext cx="291600" cy="610200"/>
          </a:xfrm>
          <a:prstGeom prst="rect">
            <a:avLst/>
          </a:prstGeom>
          <a:solidFill>
            <a:srgbClr val="9900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6"/>
          <p:cNvSpPr/>
          <p:nvPr/>
        </p:nvSpPr>
        <p:spPr>
          <a:xfrm>
            <a:off x="3450561" y="2325086"/>
            <a:ext cx="291600" cy="610200"/>
          </a:xfrm>
          <a:prstGeom prst="rect">
            <a:avLst/>
          </a:prstGeom>
          <a:solidFill>
            <a:srgbClr val="9900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6"/>
          <p:cNvSpPr/>
          <p:nvPr/>
        </p:nvSpPr>
        <p:spPr>
          <a:xfrm>
            <a:off x="3450561" y="2971499"/>
            <a:ext cx="291600" cy="610200"/>
          </a:xfrm>
          <a:prstGeom prst="rect">
            <a:avLst/>
          </a:prstGeom>
          <a:solidFill>
            <a:srgbClr val="9900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38" name="Google Shape;138;p16"/>
          <p:cNvCxnSpPr/>
          <p:nvPr/>
        </p:nvCxnSpPr>
        <p:spPr>
          <a:xfrm rot="10800000">
            <a:off x="1709449" y="1255707"/>
            <a:ext cx="661500" cy="372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9" name="Google Shape;139;p16"/>
          <p:cNvSpPr txBox="1"/>
          <p:nvPr/>
        </p:nvSpPr>
        <p:spPr>
          <a:xfrm>
            <a:off x="2578773" y="3965800"/>
            <a:ext cx="1414800" cy="6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A physical Page</a:t>
            </a:r>
            <a:endParaRPr b="1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40" name="Google Shape;140;p16"/>
          <p:cNvSpPr txBox="1"/>
          <p:nvPr/>
        </p:nvSpPr>
        <p:spPr>
          <a:xfrm>
            <a:off x="3742151" y="4168211"/>
            <a:ext cx="1221900" cy="47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# of columns + Metadata Count = # of </a:t>
            </a:r>
            <a:r>
              <a:rPr lang="en" sz="9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physical pages</a:t>
            </a:r>
            <a:endParaRPr sz="9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41" name="Google Shape;141;p16"/>
          <p:cNvSpPr txBox="1"/>
          <p:nvPr/>
        </p:nvSpPr>
        <p:spPr>
          <a:xfrm>
            <a:off x="566191" y="1139513"/>
            <a:ext cx="10350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Metadata</a:t>
            </a:r>
            <a:endParaRPr b="1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42" name="Google Shape;142;p16"/>
          <p:cNvSpPr txBox="1"/>
          <p:nvPr/>
        </p:nvSpPr>
        <p:spPr>
          <a:xfrm>
            <a:off x="667476" y="1578869"/>
            <a:ext cx="1286400" cy="47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Indirection, RID/TID, Timestamp, Schema Encoding, update count</a:t>
            </a:r>
            <a:endParaRPr sz="9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cxnSp>
        <p:nvCxnSpPr>
          <p:cNvPr id="143" name="Google Shape;143;p16"/>
          <p:cNvCxnSpPr>
            <a:endCxn id="144" idx="2"/>
          </p:cNvCxnSpPr>
          <p:nvPr/>
        </p:nvCxnSpPr>
        <p:spPr>
          <a:xfrm rot="10800000">
            <a:off x="2578775" y="3812675"/>
            <a:ext cx="248400" cy="1635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5" name="Google Shape;145;p16"/>
          <p:cNvSpPr/>
          <p:nvPr/>
        </p:nvSpPr>
        <p:spPr>
          <a:xfrm>
            <a:off x="3450561" y="1032574"/>
            <a:ext cx="291600" cy="610200"/>
          </a:xfrm>
          <a:prstGeom prst="rect">
            <a:avLst/>
          </a:prstGeom>
          <a:solidFill>
            <a:srgbClr val="9900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6"/>
          <p:cNvSpPr/>
          <p:nvPr/>
        </p:nvSpPr>
        <p:spPr>
          <a:xfrm>
            <a:off x="3450545" y="1678649"/>
            <a:ext cx="291600" cy="610200"/>
          </a:xfrm>
          <a:prstGeom prst="rect">
            <a:avLst/>
          </a:prstGeom>
          <a:solidFill>
            <a:srgbClr val="9900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6"/>
          <p:cNvSpPr/>
          <p:nvPr/>
        </p:nvSpPr>
        <p:spPr>
          <a:xfrm>
            <a:off x="3121661" y="2325086"/>
            <a:ext cx="291600" cy="610200"/>
          </a:xfrm>
          <a:prstGeom prst="rect">
            <a:avLst/>
          </a:prstGeom>
          <a:solidFill>
            <a:srgbClr val="9900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6"/>
          <p:cNvSpPr/>
          <p:nvPr/>
        </p:nvSpPr>
        <p:spPr>
          <a:xfrm>
            <a:off x="2479201" y="1032575"/>
            <a:ext cx="291600" cy="610200"/>
          </a:xfrm>
          <a:prstGeom prst="rect">
            <a:avLst/>
          </a:prstGeom>
          <a:solidFill>
            <a:srgbClr val="9900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6"/>
          <p:cNvSpPr/>
          <p:nvPr/>
        </p:nvSpPr>
        <p:spPr>
          <a:xfrm>
            <a:off x="3779454" y="2970799"/>
            <a:ext cx="291600" cy="610200"/>
          </a:xfrm>
          <a:prstGeom prst="rect">
            <a:avLst/>
          </a:prstGeom>
          <a:solidFill>
            <a:srgbClr val="9900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6"/>
          <p:cNvSpPr/>
          <p:nvPr/>
        </p:nvSpPr>
        <p:spPr>
          <a:xfrm>
            <a:off x="3779461" y="2324724"/>
            <a:ext cx="291600" cy="610200"/>
          </a:xfrm>
          <a:prstGeom prst="rect">
            <a:avLst/>
          </a:prstGeom>
          <a:solidFill>
            <a:srgbClr val="9900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6"/>
          <p:cNvSpPr/>
          <p:nvPr/>
        </p:nvSpPr>
        <p:spPr>
          <a:xfrm>
            <a:off x="3779461" y="1032574"/>
            <a:ext cx="291600" cy="610200"/>
          </a:xfrm>
          <a:prstGeom prst="rect">
            <a:avLst/>
          </a:prstGeom>
          <a:solidFill>
            <a:srgbClr val="9900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6"/>
          <p:cNvSpPr/>
          <p:nvPr/>
        </p:nvSpPr>
        <p:spPr>
          <a:xfrm>
            <a:off x="4108361" y="1032578"/>
            <a:ext cx="291600" cy="610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6"/>
          <p:cNvSpPr/>
          <p:nvPr/>
        </p:nvSpPr>
        <p:spPr>
          <a:xfrm>
            <a:off x="4437261" y="2970803"/>
            <a:ext cx="291600" cy="610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6"/>
          <p:cNvSpPr/>
          <p:nvPr/>
        </p:nvSpPr>
        <p:spPr>
          <a:xfrm>
            <a:off x="4766162" y="1032578"/>
            <a:ext cx="291600" cy="610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6"/>
          <p:cNvSpPr/>
          <p:nvPr/>
        </p:nvSpPr>
        <p:spPr>
          <a:xfrm>
            <a:off x="4108361" y="1678653"/>
            <a:ext cx="291600" cy="610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6"/>
          <p:cNvSpPr/>
          <p:nvPr/>
        </p:nvSpPr>
        <p:spPr>
          <a:xfrm>
            <a:off x="4437261" y="2324728"/>
            <a:ext cx="291600" cy="610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6"/>
          <p:cNvSpPr/>
          <p:nvPr/>
        </p:nvSpPr>
        <p:spPr>
          <a:xfrm>
            <a:off x="4766161" y="1678653"/>
            <a:ext cx="291600" cy="610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6"/>
          <p:cNvSpPr/>
          <p:nvPr/>
        </p:nvSpPr>
        <p:spPr>
          <a:xfrm>
            <a:off x="4108361" y="2324728"/>
            <a:ext cx="291600" cy="610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6"/>
          <p:cNvSpPr/>
          <p:nvPr/>
        </p:nvSpPr>
        <p:spPr>
          <a:xfrm>
            <a:off x="4437261" y="1678653"/>
            <a:ext cx="291600" cy="610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6"/>
          <p:cNvSpPr/>
          <p:nvPr/>
        </p:nvSpPr>
        <p:spPr>
          <a:xfrm>
            <a:off x="4766161" y="2970803"/>
            <a:ext cx="291600" cy="610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6"/>
          <p:cNvSpPr/>
          <p:nvPr/>
        </p:nvSpPr>
        <p:spPr>
          <a:xfrm>
            <a:off x="4108350" y="2970800"/>
            <a:ext cx="291600" cy="610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6"/>
          <p:cNvSpPr/>
          <p:nvPr/>
        </p:nvSpPr>
        <p:spPr>
          <a:xfrm>
            <a:off x="4437250" y="1032575"/>
            <a:ext cx="291600" cy="610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6"/>
          <p:cNvSpPr/>
          <p:nvPr/>
        </p:nvSpPr>
        <p:spPr>
          <a:xfrm>
            <a:off x="4766150" y="2324725"/>
            <a:ext cx="291600" cy="610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6"/>
          <p:cNvSpPr/>
          <p:nvPr/>
        </p:nvSpPr>
        <p:spPr>
          <a:xfrm>
            <a:off x="5095050" y="1678650"/>
            <a:ext cx="291600" cy="610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6"/>
          <p:cNvSpPr/>
          <p:nvPr/>
        </p:nvSpPr>
        <p:spPr>
          <a:xfrm>
            <a:off x="5095050" y="2324725"/>
            <a:ext cx="291600" cy="610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6"/>
          <p:cNvSpPr/>
          <p:nvPr/>
        </p:nvSpPr>
        <p:spPr>
          <a:xfrm>
            <a:off x="5095050" y="2970800"/>
            <a:ext cx="291600" cy="610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6"/>
          <p:cNvSpPr/>
          <p:nvPr/>
        </p:nvSpPr>
        <p:spPr>
          <a:xfrm>
            <a:off x="3779461" y="1678649"/>
            <a:ext cx="291600" cy="610200"/>
          </a:xfrm>
          <a:prstGeom prst="rect">
            <a:avLst/>
          </a:prstGeom>
          <a:solidFill>
            <a:srgbClr val="9900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6"/>
          <p:cNvSpPr/>
          <p:nvPr/>
        </p:nvSpPr>
        <p:spPr>
          <a:xfrm>
            <a:off x="2479211" y="1678824"/>
            <a:ext cx="291600" cy="610200"/>
          </a:xfrm>
          <a:prstGeom prst="rect">
            <a:avLst/>
          </a:prstGeom>
          <a:solidFill>
            <a:srgbClr val="9900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6"/>
          <p:cNvSpPr/>
          <p:nvPr/>
        </p:nvSpPr>
        <p:spPr>
          <a:xfrm>
            <a:off x="2463861" y="2329886"/>
            <a:ext cx="291600" cy="610200"/>
          </a:xfrm>
          <a:prstGeom prst="rect">
            <a:avLst/>
          </a:prstGeom>
          <a:solidFill>
            <a:srgbClr val="9900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6"/>
          <p:cNvSpPr/>
          <p:nvPr/>
        </p:nvSpPr>
        <p:spPr>
          <a:xfrm>
            <a:off x="2463861" y="2980949"/>
            <a:ext cx="291600" cy="610200"/>
          </a:xfrm>
          <a:prstGeom prst="rect">
            <a:avLst/>
          </a:prstGeom>
          <a:solidFill>
            <a:srgbClr val="9900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6"/>
          <p:cNvSpPr txBox="1"/>
          <p:nvPr/>
        </p:nvSpPr>
        <p:spPr>
          <a:xfrm>
            <a:off x="2133655" y="337051"/>
            <a:ext cx="3000000" cy="50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Column-based </a:t>
            </a:r>
            <a:r>
              <a:rPr lang="en" sz="18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database</a:t>
            </a:r>
            <a:endParaRPr/>
          </a:p>
        </p:txBody>
      </p:sp>
      <p:sp>
        <p:nvSpPr>
          <p:cNvPr id="172" name="Google Shape;172;p16"/>
          <p:cNvSpPr/>
          <p:nvPr/>
        </p:nvSpPr>
        <p:spPr>
          <a:xfrm>
            <a:off x="2371000" y="931750"/>
            <a:ext cx="1797000" cy="8154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6"/>
          <p:cNvSpPr txBox="1"/>
          <p:nvPr/>
        </p:nvSpPr>
        <p:spPr>
          <a:xfrm>
            <a:off x="5793223" y="970238"/>
            <a:ext cx="1035000" cy="6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User Data</a:t>
            </a:r>
            <a:endParaRPr b="1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44" name="Google Shape;144;p16"/>
          <p:cNvSpPr/>
          <p:nvPr/>
        </p:nvSpPr>
        <p:spPr>
          <a:xfrm>
            <a:off x="2269475" y="992375"/>
            <a:ext cx="618600" cy="28203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74" name="Google Shape;174;p16"/>
          <p:cNvCxnSpPr/>
          <p:nvPr/>
        </p:nvCxnSpPr>
        <p:spPr>
          <a:xfrm flipH="1" rot="10800000">
            <a:off x="5480613" y="1535813"/>
            <a:ext cx="520800" cy="3519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5" name="Google Shape;175;p16"/>
          <p:cNvSpPr txBox="1"/>
          <p:nvPr/>
        </p:nvSpPr>
        <p:spPr>
          <a:xfrm>
            <a:off x="3742157" y="4573906"/>
            <a:ext cx="1221900" cy="47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4096 kb</a:t>
            </a:r>
            <a:endParaRPr sz="9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8 bytes per record</a:t>
            </a:r>
            <a:endParaRPr sz="9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76" name="Google Shape;176;p16"/>
          <p:cNvSpPr txBox="1"/>
          <p:nvPr/>
        </p:nvSpPr>
        <p:spPr>
          <a:xfrm>
            <a:off x="535954" y="2204367"/>
            <a:ext cx="1286400" cy="6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Base + Tail Pages</a:t>
            </a:r>
            <a:endParaRPr b="1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77" name="Google Shape;177;p16"/>
          <p:cNvSpPr txBox="1"/>
          <p:nvPr/>
        </p:nvSpPr>
        <p:spPr>
          <a:xfrm>
            <a:off x="617634" y="2741000"/>
            <a:ext cx="1286400" cy="47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Holds 512 records per page</a:t>
            </a:r>
            <a:endParaRPr sz="9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cxnSp>
        <p:nvCxnSpPr>
          <p:cNvPr id="178" name="Google Shape;178;p16"/>
          <p:cNvCxnSpPr/>
          <p:nvPr/>
        </p:nvCxnSpPr>
        <p:spPr>
          <a:xfrm flipH="1">
            <a:off x="1601359" y="2104159"/>
            <a:ext cx="540900" cy="2739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7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84" name="Google Shape;184;p17"/>
          <p:cNvSpPr txBox="1"/>
          <p:nvPr>
            <p:ph idx="4294967295" type="title"/>
          </p:nvPr>
        </p:nvSpPr>
        <p:spPr>
          <a:xfrm>
            <a:off x="395904" y="300788"/>
            <a:ext cx="6014400" cy="473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 Range</a:t>
            </a:r>
            <a:endParaRPr/>
          </a:p>
        </p:txBody>
      </p:sp>
      <p:sp>
        <p:nvSpPr>
          <p:cNvPr id="185" name="Google Shape;185;p17"/>
          <p:cNvSpPr txBox="1"/>
          <p:nvPr/>
        </p:nvSpPr>
        <p:spPr>
          <a:xfrm>
            <a:off x="395898" y="867151"/>
            <a:ext cx="3000000" cy="50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Stores 8192 records</a:t>
            </a:r>
            <a:endParaRPr sz="18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86" name="Google Shape;186;p17"/>
          <p:cNvSpPr/>
          <p:nvPr/>
        </p:nvSpPr>
        <p:spPr>
          <a:xfrm>
            <a:off x="3153112" y="2103160"/>
            <a:ext cx="291600" cy="61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7"/>
          <p:cNvSpPr/>
          <p:nvPr/>
        </p:nvSpPr>
        <p:spPr>
          <a:xfrm>
            <a:off x="3500558" y="2103149"/>
            <a:ext cx="291600" cy="61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7"/>
          <p:cNvSpPr/>
          <p:nvPr/>
        </p:nvSpPr>
        <p:spPr>
          <a:xfrm>
            <a:off x="3153112" y="2775162"/>
            <a:ext cx="291600" cy="61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17"/>
          <p:cNvSpPr/>
          <p:nvPr/>
        </p:nvSpPr>
        <p:spPr>
          <a:xfrm>
            <a:off x="3500562" y="2775160"/>
            <a:ext cx="291600" cy="61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7"/>
          <p:cNvSpPr/>
          <p:nvPr/>
        </p:nvSpPr>
        <p:spPr>
          <a:xfrm>
            <a:off x="3848003" y="2103160"/>
            <a:ext cx="291600" cy="61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7"/>
          <p:cNvSpPr/>
          <p:nvPr/>
        </p:nvSpPr>
        <p:spPr>
          <a:xfrm>
            <a:off x="4195461" y="2103160"/>
            <a:ext cx="291600" cy="61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7"/>
          <p:cNvSpPr/>
          <p:nvPr/>
        </p:nvSpPr>
        <p:spPr>
          <a:xfrm>
            <a:off x="3848012" y="2775160"/>
            <a:ext cx="291600" cy="61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7"/>
          <p:cNvSpPr/>
          <p:nvPr/>
        </p:nvSpPr>
        <p:spPr>
          <a:xfrm>
            <a:off x="4195462" y="2775160"/>
            <a:ext cx="291600" cy="61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7"/>
          <p:cNvSpPr/>
          <p:nvPr/>
        </p:nvSpPr>
        <p:spPr>
          <a:xfrm>
            <a:off x="3153112" y="3447160"/>
            <a:ext cx="291600" cy="61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7"/>
          <p:cNvSpPr/>
          <p:nvPr/>
        </p:nvSpPr>
        <p:spPr>
          <a:xfrm>
            <a:off x="3500562" y="3447160"/>
            <a:ext cx="291600" cy="61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7"/>
          <p:cNvSpPr/>
          <p:nvPr/>
        </p:nvSpPr>
        <p:spPr>
          <a:xfrm>
            <a:off x="3848012" y="3447160"/>
            <a:ext cx="291600" cy="61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7"/>
          <p:cNvSpPr/>
          <p:nvPr/>
        </p:nvSpPr>
        <p:spPr>
          <a:xfrm>
            <a:off x="4195462" y="3447160"/>
            <a:ext cx="291600" cy="61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7"/>
          <p:cNvSpPr/>
          <p:nvPr/>
        </p:nvSpPr>
        <p:spPr>
          <a:xfrm>
            <a:off x="3848012" y="4119160"/>
            <a:ext cx="291600" cy="61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7"/>
          <p:cNvSpPr/>
          <p:nvPr/>
        </p:nvSpPr>
        <p:spPr>
          <a:xfrm>
            <a:off x="3500562" y="4119160"/>
            <a:ext cx="291600" cy="61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7"/>
          <p:cNvSpPr/>
          <p:nvPr/>
        </p:nvSpPr>
        <p:spPr>
          <a:xfrm>
            <a:off x="3153112" y="4119160"/>
            <a:ext cx="291600" cy="61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7"/>
          <p:cNvSpPr/>
          <p:nvPr/>
        </p:nvSpPr>
        <p:spPr>
          <a:xfrm>
            <a:off x="4195462" y="4119160"/>
            <a:ext cx="291600" cy="61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7"/>
          <p:cNvSpPr/>
          <p:nvPr/>
        </p:nvSpPr>
        <p:spPr>
          <a:xfrm>
            <a:off x="2933658" y="1886125"/>
            <a:ext cx="1777800" cy="2957700"/>
          </a:xfrm>
          <a:prstGeom prst="rect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03" name="Google Shape;203;p17"/>
          <p:cNvCxnSpPr/>
          <p:nvPr/>
        </p:nvCxnSpPr>
        <p:spPr>
          <a:xfrm rot="10800000">
            <a:off x="4700234" y="3659289"/>
            <a:ext cx="523800" cy="705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4" name="Google Shape;204;p17"/>
          <p:cNvSpPr/>
          <p:nvPr/>
        </p:nvSpPr>
        <p:spPr>
          <a:xfrm>
            <a:off x="5388011" y="3447160"/>
            <a:ext cx="291600" cy="61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17"/>
          <p:cNvSpPr/>
          <p:nvPr/>
        </p:nvSpPr>
        <p:spPr>
          <a:xfrm>
            <a:off x="5730587" y="3447160"/>
            <a:ext cx="291600" cy="61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7"/>
          <p:cNvSpPr/>
          <p:nvPr/>
        </p:nvSpPr>
        <p:spPr>
          <a:xfrm>
            <a:off x="6073161" y="3447160"/>
            <a:ext cx="291600" cy="61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7"/>
          <p:cNvSpPr/>
          <p:nvPr/>
        </p:nvSpPr>
        <p:spPr>
          <a:xfrm>
            <a:off x="5224025" y="3280475"/>
            <a:ext cx="2515500" cy="1629300"/>
          </a:xfrm>
          <a:prstGeom prst="rect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17"/>
          <p:cNvSpPr txBox="1"/>
          <p:nvPr/>
        </p:nvSpPr>
        <p:spPr>
          <a:xfrm>
            <a:off x="2922425" y="1392800"/>
            <a:ext cx="17778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1 full page range</a:t>
            </a:r>
            <a:endParaRPr b="1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209" name="Google Shape;209;p17"/>
          <p:cNvSpPr txBox="1"/>
          <p:nvPr/>
        </p:nvSpPr>
        <p:spPr>
          <a:xfrm>
            <a:off x="5172847" y="2310923"/>
            <a:ext cx="17778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Tail Page</a:t>
            </a:r>
            <a:endParaRPr b="1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210" name="Google Shape;210;p17"/>
          <p:cNvSpPr txBox="1"/>
          <p:nvPr/>
        </p:nvSpPr>
        <p:spPr>
          <a:xfrm>
            <a:off x="1350475" y="2310925"/>
            <a:ext cx="906300" cy="6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Base Pages</a:t>
            </a:r>
            <a:endParaRPr b="1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211" name="Google Shape;211;p17"/>
          <p:cNvSpPr txBox="1"/>
          <p:nvPr/>
        </p:nvSpPr>
        <p:spPr>
          <a:xfrm>
            <a:off x="1413793" y="2863904"/>
            <a:ext cx="1286400" cy="166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 Holds 16 base pages</a:t>
            </a:r>
            <a:endParaRPr sz="9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cxnSp>
        <p:nvCxnSpPr>
          <p:cNvPr id="212" name="Google Shape;212;p17"/>
          <p:cNvCxnSpPr/>
          <p:nvPr/>
        </p:nvCxnSpPr>
        <p:spPr>
          <a:xfrm flipH="1">
            <a:off x="2256784" y="2481934"/>
            <a:ext cx="1016700" cy="2661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3" name="Google Shape;213;p17"/>
          <p:cNvSpPr txBox="1"/>
          <p:nvPr/>
        </p:nvSpPr>
        <p:spPr>
          <a:xfrm>
            <a:off x="5237800" y="2775147"/>
            <a:ext cx="1286400" cy="166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Unlimited Tail Pages to hold all updates</a:t>
            </a:r>
            <a:endParaRPr sz="9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8"/>
          <p:cNvSpPr txBox="1"/>
          <p:nvPr>
            <p:ph type="ctrTitle"/>
          </p:nvPr>
        </p:nvSpPr>
        <p:spPr>
          <a:xfrm>
            <a:off x="1089440" y="1869132"/>
            <a:ext cx="4263900" cy="1159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Bufferpool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Management</a:t>
            </a:r>
            <a:endParaRPr/>
          </a:p>
        </p:txBody>
      </p:sp>
      <p:pic>
        <p:nvPicPr>
          <p:cNvPr id="219" name="Google Shape;21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2705" y="2045304"/>
            <a:ext cx="2219340" cy="115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90680" y="2449022"/>
            <a:ext cx="145275" cy="42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36726" y="1237502"/>
            <a:ext cx="1032700" cy="12091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22" name="Google Shape;222;p18"/>
          <p:cNvGrpSpPr/>
          <p:nvPr/>
        </p:nvGrpSpPr>
        <p:grpSpPr>
          <a:xfrm>
            <a:off x="413787" y="1930599"/>
            <a:ext cx="473400" cy="473400"/>
            <a:chOff x="1786339" y="1703401"/>
            <a:chExt cx="473400" cy="473400"/>
          </a:xfrm>
        </p:grpSpPr>
        <p:sp>
          <p:nvSpPr>
            <p:cNvPr id="223" name="Google Shape;223;p18"/>
            <p:cNvSpPr/>
            <p:nvPr/>
          </p:nvSpPr>
          <p:spPr>
            <a:xfrm rot="8100000">
              <a:off x="1855667" y="1772729"/>
              <a:ext cx="334744" cy="334744"/>
            </a:xfrm>
            <a:prstGeom prst="teardrop">
              <a:avLst>
                <a:gd fmla="val 100000" name="adj"/>
              </a:avLst>
            </a:prstGeom>
            <a:solidFill>
              <a:srgbClr val="1155CC"/>
            </a:solidFill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18"/>
            <p:cNvSpPr/>
            <p:nvPr/>
          </p:nvSpPr>
          <p:spPr>
            <a:xfrm>
              <a:off x="1955989" y="1866499"/>
              <a:ext cx="134100" cy="134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>
                  <a:solidFill>
                    <a:schemeClr val="dk2"/>
                  </a:solidFill>
                  <a:latin typeface="Muli"/>
                  <a:ea typeface="Muli"/>
                  <a:cs typeface="Muli"/>
                  <a:sym typeface="Muli"/>
                </a:rPr>
                <a:t>2</a:t>
              </a:r>
              <a:endParaRPr sz="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9"/>
          <p:cNvSpPr txBox="1"/>
          <p:nvPr>
            <p:ph type="title"/>
          </p:nvPr>
        </p:nvSpPr>
        <p:spPr>
          <a:xfrm>
            <a:off x="580550" y="205975"/>
            <a:ext cx="6014400" cy="857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 Directory</a:t>
            </a:r>
            <a:endParaRPr/>
          </a:p>
        </p:txBody>
      </p:sp>
      <p:sp>
        <p:nvSpPr>
          <p:cNvPr id="230" name="Google Shape;230;p19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231" name="Google Shape;231;p19"/>
          <p:cNvGrpSpPr/>
          <p:nvPr/>
        </p:nvGrpSpPr>
        <p:grpSpPr>
          <a:xfrm>
            <a:off x="5733225" y="2944610"/>
            <a:ext cx="2469661" cy="1384500"/>
            <a:chOff x="6038025" y="2598925"/>
            <a:chExt cx="2469661" cy="1384500"/>
          </a:xfrm>
        </p:grpSpPr>
        <p:cxnSp>
          <p:nvCxnSpPr>
            <p:cNvPr id="232" name="Google Shape;232;p19"/>
            <p:cNvCxnSpPr/>
            <p:nvPr/>
          </p:nvCxnSpPr>
          <p:spPr>
            <a:xfrm>
              <a:off x="6038025" y="3312550"/>
              <a:ext cx="582000" cy="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33" name="Google Shape;233;p19"/>
            <p:cNvSpPr txBox="1"/>
            <p:nvPr/>
          </p:nvSpPr>
          <p:spPr>
            <a:xfrm>
              <a:off x="6640486" y="2598925"/>
              <a:ext cx="1867200" cy="1384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lt1"/>
                  </a:solidFill>
                  <a:latin typeface="Muli"/>
                  <a:ea typeface="Muli"/>
                  <a:cs typeface="Muli"/>
                  <a:sym typeface="Muli"/>
                </a:rPr>
                <a:t>Base Page</a:t>
              </a:r>
              <a:r>
                <a:rPr lang="en" sz="800">
                  <a:solidFill>
                    <a:schemeClr val="lt1"/>
                  </a:solidFill>
                  <a:latin typeface="Muli"/>
                  <a:ea typeface="Muli"/>
                  <a:cs typeface="Muli"/>
                  <a:sym typeface="Muli"/>
                </a:rPr>
                <a:t>.</a:t>
              </a:r>
              <a:endParaRPr sz="8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endParaRPr>
            </a:p>
          </p:txBody>
        </p:sp>
        <p:sp>
          <p:nvSpPr>
            <p:cNvPr id="234" name="Google Shape;234;p19"/>
            <p:cNvSpPr/>
            <p:nvPr/>
          </p:nvSpPr>
          <p:spPr>
            <a:xfrm>
              <a:off x="6424027" y="3212150"/>
              <a:ext cx="198600" cy="1983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19"/>
            <p:cNvSpPr txBox="1"/>
            <p:nvPr/>
          </p:nvSpPr>
          <p:spPr>
            <a:xfrm>
              <a:off x="6399017" y="3156109"/>
              <a:ext cx="247500" cy="31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80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3</a:t>
              </a:r>
              <a:endParaRPr sz="8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</p:grpSp>
      <p:grpSp>
        <p:nvGrpSpPr>
          <p:cNvPr id="236" name="Google Shape;236;p19"/>
          <p:cNvGrpSpPr/>
          <p:nvPr/>
        </p:nvGrpSpPr>
        <p:grpSpPr>
          <a:xfrm>
            <a:off x="331521" y="2172128"/>
            <a:ext cx="2994729" cy="1384500"/>
            <a:chOff x="636321" y="1844098"/>
            <a:chExt cx="2994729" cy="1384500"/>
          </a:xfrm>
        </p:grpSpPr>
        <p:sp>
          <p:nvSpPr>
            <p:cNvPr id="237" name="Google Shape;237;p19"/>
            <p:cNvSpPr txBox="1"/>
            <p:nvPr/>
          </p:nvSpPr>
          <p:spPr>
            <a:xfrm>
              <a:off x="636321" y="1844098"/>
              <a:ext cx="1867200" cy="1384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lt1"/>
                  </a:solidFill>
                  <a:latin typeface="Muli"/>
                  <a:ea typeface="Muli"/>
                  <a:cs typeface="Muli"/>
                  <a:sym typeface="Muli"/>
                </a:rPr>
                <a:t>Page Range</a:t>
              </a:r>
              <a:endParaRPr sz="8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endParaRPr>
            </a:p>
          </p:txBody>
        </p:sp>
        <p:cxnSp>
          <p:nvCxnSpPr>
            <p:cNvPr id="238" name="Google Shape;238;p19"/>
            <p:cNvCxnSpPr/>
            <p:nvPr/>
          </p:nvCxnSpPr>
          <p:spPr>
            <a:xfrm rot="10800000">
              <a:off x="2587350" y="2536350"/>
              <a:ext cx="1043700" cy="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39" name="Google Shape;239;p19"/>
            <p:cNvSpPr/>
            <p:nvPr/>
          </p:nvSpPr>
          <p:spPr>
            <a:xfrm>
              <a:off x="2523501" y="2431050"/>
              <a:ext cx="198600" cy="1983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19"/>
            <p:cNvSpPr txBox="1"/>
            <p:nvPr/>
          </p:nvSpPr>
          <p:spPr>
            <a:xfrm>
              <a:off x="2498491" y="2373759"/>
              <a:ext cx="247500" cy="31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80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2</a:t>
              </a:r>
              <a:endParaRPr sz="8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</p:grpSp>
      <p:grpSp>
        <p:nvGrpSpPr>
          <p:cNvPr id="241" name="Google Shape;241;p19"/>
          <p:cNvGrpSpPr/>
          <p:nvPr/>
        </p:nvGrpSpPr>
        <p:grpSpPr>
          <a:xfrm>
            <a:off x="4603300" y="1270945"/>
            <a:ext cx="3599586" cy="1384500"/>
            <a:chOff x="4908100" y="889950"/>
            <a:chExt cx="3599586" cy="1384500"/>
          </a:xfrm>
        </p:grpSpPr>
        <p:cxnSp>
          <p:nvCxnSpPr>
            <p:cNvPr id="242" name="Google Shape;242;p19"/>
            <p:cNvCxnSpPr/>
            <p:nvPr/>
          </p:nvCxnSpPr>
          <p:spPr>
            <a:xfrm>
              <a:off x="4908100" y="1593250"/>
              <a:ext cx="1715100" cy="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43" name="Google Shape;243;p19"/>
            <p:cNvSpPr txBox="1"/>
            <p:nvPr/>
          </p:nvSpPr>
          <p:spPr>
            <a:xfrm>
              <a:off x="6640486" y="889950"/>
              <a:ext cx="1867200" cy="1384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lt1"/>
                  </a:solidFill>
                  <a:latin typeface="Muli"/>
                  <a:ea typeface="Muli"/>
                  <a:cs typeface="Muli"/>
                  <a:sym typeface="Muli"/>
                </a:rPr>
                <a:t>RID</a:t>
              </a:r>
              <a:endParaRPr sz="8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endParaRPr>
            </a:p>
          </p:txBody>
        </p:sp>
        <p:sp>
          <p:nvSpPr>
            <p:cNvPr id="244" name="Google Shape;244;p19"/>
            <p:cNvSpPr/>
            <p:nvPr/>
          </p:nvSpPr>
          <p:spPr>
            <a:xfrm>
              <a:off x="6427830" y="1493307"/>
              <a:ext cx="198600" cy="1983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19"/>
            <p:cNvSpPr txBox="1"/>
            <p:nvPr/>
          </p:nvSpPr>
          <p:spPr>
            <a:xfrm>
              <a:off x="6402820" y="1436790"/>
              <a:ext cx="247500" cy="31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80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1</a:t>
              </a:r>
              <a:endParaRPr sz="8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</p:grpSp>
      <p:grpSp>
        <p:nvGrpSpPr>
          <p:cNvPr id="246" name="Google Shape;246;p19"/>
          <p:cNvGrpSpPr/>
          <p:nvPr/>
        </p:nvGrpSpPr>
        <p:grpSpPr>
          <a:xfrm>
            <a:off x="2509794" y="1479150"/>
            <a:ext cx="3514811" cy="3252003"/>
            <a:chOff x="2991269" y="1153325"/>
            <a:chExt cx="3514811" cy="3252003"/>
          </a:xfrm>
        </p:grpSpPr>
        <p:sp>
          <p:nvSpPr>
            <p:cNvPr id="247" name="Google Shape;247;p19"/>
            <p:cNvSpPr/>
            <p:nvPr/>
          </p:nvSpPr>
          <p:spPr>
            <a:xfrm>
              <a:off x="3477586" y="2585458"/>
              <a:ext cx="2541910" cy="950456"/>
            </a:xfrm>
            <a:custGeom>
              <a:rect b="b" l="l" r="r" t="t"/>
              <a:pathLst>
                <a:path extrusionOk="0" h="43529" w="126826">
                  <a:moveTo>
                    <a:pt x="0" y="20002"/>
                  </a:moveTo>
                  <a:lnTo>
                    <a:pt x="63389" y="43529"/>
                  </a:lnTo>
                  <a:lnTo>
                    <a:pt x="126826" y="19907"/>
                  </a:lnTo>
                  <a:lnTo>
                    <a:pt x="6358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</p:sp>
        <p:sp>
          <p:nvSpPr>
            <p:cNvPr id="248" name="Google Shape;248;p19"/>
            <p:cNvSpPr/>
            <p:nvPr/>
          </p:nvSpPr>
          <p:spPr>
            <a:xfrm>
              <a:off x="2991269" y="3020977"/>
              <a:ext cx="1758228" cy="1384350"/>
            </a:xfrm>
            <a:custGeom>
              <a:rect b="b" l="l" r="r" t="t"/>
              <a:pathLst>
                <a:path extrusionOk="0" h="63817" w="87725">
                  <a:moveTo>
                    <a:pt x="24288" y="0"/>
                  </a:moveTo>
                  <a:lnTo>
                    <a:pt x="0" y="29908"/>
                  </a:lnTo>
                  <a:lnTo>
                    <a:pt x="87725" y="63817"/>
                  </a:lnTo>
                  <a:lnTo>
                    <a:pt x="87725" y="42291"/>
                  </a:lnTo>
                  <a:lnTo>
                    <a:pt x="87725" y="2352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49" name="Google Shape;249;p19"/>
            <p:cNvSpPr/>
            <p:nvPr/>
          </p:nvSpPr>
          <p:spPr>
            <a:xfrm flipH="1">
              <a:off x="4747852" y="3020977"/>
              <a:ext cx="1758228" cy="1384350"/>
            </a:xfrm>
            <a:custGeom>
              <a:rect b="b" l="l" r="r" t="t"/>
              <a:pathLst>
                <a:path extrusionOk="0" h="63817" w="87725">
                  <a:moveTo>
                    <a:pt x="24288" y="0"/>
                  </a:moveTo>
                  <a:lnTo>
                    <a:pt x="0" y="29908"/>
                  </a:lnTo>
                  <a:lnTo>
                    <a:pt x="87725" y="63817"/>
                  </a:lnTo>
                  <a:lnTo>
                    <a:pt x="87725" y="42291"/>
                  </a:lnTo>
                  <a:lnTo>
                    <a:pt x="87725" y="2352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0" name="Google Shape;250;p19"/>
            <p:cNvSpPr/>
            <p:nvPr/>
          </p:nvSpPr>
          <p:spPr>
            <a:xfrm>
              <a:off x="3969199" y="2001324"/>
              <a:ext cx="1565850" cy="585863"/>
            </a:xfrm>
            <a:custGeom>
              <a:rect b="b" l="l" r="r" t="t"/>
              <a:pathLst>
                <a:path extrusionOk="0" h="8150" w="24053">
                  <a:moveTo>
                    <a:pt x="0" y="3827"/>
                  </a:moveTo>
                  <a:lnTo>
                    <a:pt x="11976" y="8150"/>
                  </a:lnTo>
                  <a:lnTo>
                    <a:pt x="24053" y="3827"/>
                  </a:lnTo>
                  <a:lnTo>
                    <a:pt x="1212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</p:sp>
        <p:sp>
          <p:nvSpPr>
            <p:cNvPr id="251" name="Google Shape;251;p19"/>
            <p:cNvSpPr/>
            <p:nvPr/>
          </p:nvSpPr>
          <p:spPr>
            <a:xfrm>
              <a:off x="3563255" y="2275837"/>
              <a:ext cx="1189300" cy="1015326"/>
            </a:xfrm>
            <a:custGeom>
              <a:rect b="b" l="l" r="r" t="t"/>
              <a:pathLst>
                <a:path extrusionOk="0" h="14114" w="18238">
                  <a:moveTo>
                    <a:pt x="6262" y="0"/>
                  </a:moveTo>
                  <a:lnTo>
                    <a:pt x="18238" y="4324"/>
                  </a:lnTo>
                  <a:lnTo>
                    <a:pt x="18238" y="14114"/>
                  </a:lnTo>
                  <a:lnTo>
                    <a:pt x="0" y="755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2" name="Google Shape;252;p19"/>
            <p:cNvSpPr/>
            <p:nvPr/>
          </p:nvSpPr>
          <p:spPr>
            <a:xfrm flipH="1">
              <a:off x="4749365" y="2275837"/>
              <a:ext cx="1189300" cy="1015326"/>
            </a:xfrm>
            <a:custGeom>
              <a:rect b="b" l="l" r="r" t="t"/>
              <a:pathLst>
                <a:path extrusionOk="0" h="14114" w="18238">
                  <a:moveTo>
                    <a:pt x="6262" y="0"/>
                  </a:moveTo>
                  <a:lnTo>
                    <a:pt x="18238" y="4324"/>
                  </a:lnTo>
                  <a:lnTo>
                    <a:pt x="18238" y="14114"/>
                  </a:lnTo>
                  <a:lnTo>
                    <a:pt x="0" y="755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3" name="Google Shape;253;p19"/>
            <p:cNvSpPr/>
            <p:nvPr/>
          </p:nvSpPr>
          <p:spPr>
            <a:xfrm>
              <a:off x="4059061" y="1153325"/>
              <a:ext cx="693508" cy="1201140"/>
            </a:xfrm>
            <a:custGeom>
              <a:rect b="b" l="l" r="r" t="t"/>
              <a:pathLst>
                <a:path extrusionOk="0" h="16697" w="10635">
                  <a:moveTo>
                    <a:pt x="10635" y="0"/>
                  </a:moveTo>
                  <a:lnTo>
                    <a:pt x="0" y="12722"/>
                  </a:lnTo>
                  <a:lnTo>
                    <a:pt x="10635" y="1669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4" name="Google Shape;254;p19"/>
            <p:cNvSpPr/>
            <p:nvPr/>
          </p:nvSpPr>
          <p:spPr>
            <a:xfrm flipH="1">
              <a:off x="4749350" y="1153325"/>
              <a:ext cx="693508" cy="1201140"/>
            </a:xfrm>
            <a:custGeom>
              <a:rect b="b" l="l" r="r" t="t"/>
              <a:pathLst>
                <a:path extrusionOk="0" h="16697" w="10635">
                  <a:moveTo>
                    <a:pt x="10635" y="0"/>
                  </a:moveTo>
                  <a:lnTo>
                    <a:pt x="0" y="12722"/>
                  </a:lnTo>
                  <a:lnTo>
                    <a:pt x="10635" y="1669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</p:grpSp>
      <p:sp>
        <p:nvSpPr>
          <p:cNvPr id="255" name="Google Shape;255;p19"/>
          <p:cNvSpPr txBox="1"/>
          <p:nvPr/>
        </p:nvSpPr>
        <p:spPr>
          <a:xfrm>
            <a:off x="6141047" y="2240267"/>
            <a:ext cx="1286400" cy="221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{RID, Page Range}</a:t>
            </a:r>
            <a:endParaRPr sz="9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0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61" name="Google Shape;261;p20"/>
          <p:cNvSpPr txBox="1"/>
          <p:nvPr>
            <p:ph idx="4294967295" type="title"/>
          </p:nvPr>
        </p:nvSpPr>
        <p:spPr>
          <a:xfrm>
            <a:off x="395904" y="300788"/>
            <a:ext cx="6014400" cy="473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Index Directory</a:t>
            </a:r>
            <a:endParaRPr/>
          </a:p>
        </p:txBody>
      </p:sp>
      <p:sp>
        <p:nvSpPr>
          <p:cNvPr id="262" name="Google Shape;262;p20"/>
          <p:cNvSpPr txBox="1"/>
          <p:nvPr/>
        </p:nvSpPr>
        <p:spPr>
          <a:xfrm>
            <a:off x="2431914" y="1057900"/>
            <a:ext cx="3439200" cy="125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List of </a:t>
            </a:r>
            <a:r>
              <a:rPr lang="en" sz="1600">
                <a:solidFill>
                  <a:srgbClr val="FFFFFF"/>
                </a:solidFill>
              </a:rPr>
              <a:t>Dictionaries</a:t>
            </a:r>
            <a:endParaRPr sz="1600">
              <a:solidFill>
                <a:srgbClr val="FFFFFF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400"/>
              <a:buChar char="-"/>
            </a:pPr>
            <a:r>
              <a:rPr lang="en">
                <a:solidFill>
                  <a:srgbClr val="FFFFFF"/>
                </a:solidFill>
              </a:rPr>
              <a:t>One dict per column</a:t>
            </a:r>
            <a:endParaRPr>
              <a:solidFill>
                <a:srgbClr val="FFFFFF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-"/>
            </a:pPr>
            <a:r>
              <a:rPr lang="en">
                <a:solidFill>
                  <a:srgbClr val="FFFFFF"/>
                </a:solidFill>
              </a:rPr>
              <a:t>Each data value maps to a list of Rids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63" name="Google Shape;263;p20"/>
          <p:cNvSpPr/>
          <p:nvPr/>
        </p:nvSpPr>
        <p:spPr>
          <a:xfrm>
            <a:off x="1244970" y="2851068"/>
            <a:ext cx="2237100" cy="1024500"/>
          </a:xfrm>
          <a:prstGeom prst="rect">
            <a:avLst/>
          </a:prstGeom>
          <a:solidFill>
            <a:srgbClr val="FF9900"/>
          </a:solidFill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[{},{},{},{}]</a:t>
            </a:r>
            <a:endParaRPr/>
          </a:p>
        </p:txBody>
      </p:sp>
      <p:sp>
        <p:nvSpPr>
          <p:cNvPr id="264" name="Google Shape;264;p20"/>
          <p:cNvSpPr/>
          <p:nvPr/>
        </p:nvSpPr>
        <p:spPr>
          <a:xfrm>
            <a:off x="4820980" y="2896641"/>
            <a:ext cx="2237100" cy="1024500"/>
          </a:xfrm>
          <a:prstGeom prst="rect">
            <a:avLst/>
          </a:prstGeom>
          <a:solidFill>
            <a:srgbClr val="00FFFF"/>
          </a:solidFill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[Rid, Rid,Rid]</a:t>
            </a:r>
            <a:endParaRPr/>
          </a:p>
        </p:txBody>
      </p:sp>
      <p:sp>
        <p:nvSpPr>
          <p:cNvPr id="265" name="Google Shape;265;p20"/>
          <p:cNvSpPr txBox="1"/>
          <p:nvPr/>
        </p:nvSpPr>
        <p:spPr>
          <a:xfrm>
            <a:off x="5728768" y="2333350"/>
            <a:ext cx="4944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RID</a:t>
            </a:r>
            <a:endParaRPr b="1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266" name="Google Shape;266;p20"/>
          <p:cNvSpPr txBox="1"/>
          <p:nvPr/>
        </p:nvSpPr>
        <p:spPr>
          <a:xfrm>
            <a:off x="1587129" y="2333350"/>
            <a:ext cx="15528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User Data (key)</a:t>
            </a:r>
            <a:endParaRPr b="1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267" name="Google Shape;267;p20"/>
          <p:cNvSpPr/>
          <p:nvPr/>
        </p:nvSpPr>
        <p:spPr>
          <a:xfrm>
            <a:off x="3686976" y="3215299"/>
            <a:ext cx="929100" cy="464700"/>
          </a:xfrm>
          <a:prstGeom prst="rightArrow">
            <a:avLst>
              <a:gd fmla="val 50000" name="adj1"/>
              <a:gd fmla="val 50000" name="adj2"/>
            </a:avLst>
          </a:prstGeom>
          <a:noFill/>
          <a:ln cap="flat" cmpd="sng" w="2857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" name="Google Shape;27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5354816" y="2172258"/>
            <a:ext cx="2763450" cy="1416675"/>
          </a:xfrm>
          <a:prstGeom prst="rect">
            <a:avLst/>
          </a:prstGeom>
          <a:noFill/>
          <a:ln>
            <a:noFill/>
          </a:ln>
        </p:spPr>
      </p:pic>
      <p:sp>
        <p:nvSpPr>
          <p:cNvPr id="273" name="Google Shape;273;p21"/>
          <p:cNvSpPr txBox="1"/>
          <p:nvPr>
            <p:ph type="ctrTitle"/>
          </p:nvPr>
        </p:nvSpPr>
        <p:spPr>
          <a:xfrm>
            <a:off x="1089440" y="1869132"/>
            <a:ext cx="4263900" cy="1159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Query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Interface</a:t>
            </a:r>
            <a:endParaRPr/>
          </a:p>
        </p:txBody>
      </p:sp>
      <p:pic>
        <p:nvPicPr>
          <p:cNvPr id="274" name="Google Shape;274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33895" y="810412"/>
            <a:ext cx="1919125" cy="1911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83589" y="2314937"/>
            <a:ext cx="905910" cy="78401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76" name="Google Shape;276;p21"/>
          <p:cNvGrpSpPr/>
          <p:nvPr/>
        </p:nvGrpSpPr>
        <p:grpSpPr>
          <a:xfrm>
            <a:off x="423470" y="1979473"/>
            <a:ext cx="473400" cy="473400"/>
            <a:chOff x="5842489" y="1703401"/>
            <a:chExt cx="473400" cy="473400"/>
          </a:xfrm>
        </p:grpSpPr>
        <p:sp>
          <p:nvSpPr>
            <p:cNvPr id="277" name="Google Shape;277;p21"/>
            <p:cNvSpPr/>
            <p:nvPr/>
          </p:nvSpPr>
          <p:spPr>
            <a:xfrm rot="8100000">
              <a:off x="5911817" y="1772729"/>
              <a:ext cx="334744" cy="334744"/>
            </a:xfrm>
            <a:prstGeom prst="teardrop">
              <a:avLst>
                <a:gd fmla="val 100000" name="adj"/>
              </a:avLst>
            </a:prstGeom>
            <a:solidFill>
              <a:schemeClr val="accent5"/>
            </a:solidFill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21"/>
            <p:cNvSpPr/>
            <p:nvPr/>
          </p:nvSpPr>
          <p:spPr>
            <a:xfrm>
              <a:off x="6012150" y="1866500"/>
              <a:ext cx="134100" cy="134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>
                  <a:solidFill>
                    <a:schemeClr val="dk2"/>
                  </a:solidFill>
                  <a:latin typeface="Muli"/>
                  <a:ea typeface="Muli"/>
                  <a:cs typeface="Muli"/>
                  <a:sym typeface="Muli"/>
                </a:rPr>
                <a:t> 3</a:t>
              </a:r>
              <a:endParaRPr sz="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liena template">
  <a:themeElements>
    <a:clrScheme name="Custom 347">
      <a:dk1>
        <a:srgbClr val="050060"/>
      </a:dk1>
      <a:lt1>
        <a:srgbClr val="FFFFFF"/>
      </a:lt1>
      <a:dk2>
        <a:srgbClr val="585963"/>
      </a:dk2>
      <a:lt2>
        <a:srgbClr val="F3F3F3"/>
      </a:lt2>
      <a:accent1>
        <a:srgbClr val="0A2F9E"/>
      </a:accent1>
      <a:accent2>
        <a:srgbClr val="3544FF"/>
      </a:accent2>
      <a:accent3>
        <a:srgbClr val="24D6FF"/>
      </a:accent3>
      <a:accent4>
        <a:srgbClr val="00FFFF"/>
      </a:accent4>
      <a:accent5>
        <a:srgbClr val="A458FF"/>
      </a:accent5>
      <a:accent6>
        <a:srgbClr val="D392FF"/>
      </a:accent6>
      <a:hlink>
        <a:srgbClr val="FFFFF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