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layfair Display Medium"/>
      <p:regular r:id="rId22"/>
      <p:bold r:id="rId23"/>
      <p:italic r:id="rId24"/>
      <p:boldItalic r:id="rId25"/>
    </p:embeddedFont>
    <p:embeddedFont>
      <p:font typeface="Playfair Display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Tahoma"/>
      <p:regular r:id="rId34"/>
      <p:bold r:id="rId35"/>
    </p:embeddedFont>
    <p:embeddedFont>
      <p:font typeface="Oswald"/>
      <p:regular r:id="rId36"/>
      <p:bold r:id="rId37"/>
    </p:embeddedFont>
    <p:embeddedFont>
      <p:font typeface="Playfair Display SemiBold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SemiBold-italic.fntdata"/><Relationship Id="rId20" Type="http://schemas.openxmlformats.org/officeDocument/2006/relationships/slide" Target="slides/slide15.xml"/><Relationship Id="rId41" Type="http://schemas.openxmlformats.org/officeDocument/2006/relationships/font" Target="fonts/PlayfairDisplaySemiBold-boldItalic.fntdata"/><Relationship Id="rId22" Type="http://schemas.openxmlformats.org/officeDocument/2006/relationships/font" Target="fonts/PlayfairDisplayMedium-regular.fntdata"/><Relationship Id="rId21" Type="http://schemas.openxmlformats.org/officeDocument/2006/relationships/slide" Target="slides/slide16.xml"/><Relationship Id="rId24" Type="http://schemas.openxmlformats.org/officeDocument/2006/relationships/font" Target="fonts/PlayfairDisplayMedium-italic.fntdata"/><Relationship Id="rId23" Type="http://schemas.openxmlformats.org/officeDocument/2006/relationships/font" Target="fonts/PlayfairDisplay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regular.fntdata"/><Relationship Id="rId25" Type="http://schemas.openxmlformats.org/officeDocument/2006/relationships/font" Target="fonts/PlayfairDisplayMedium-boldItalic.fntdata"/><Relationship Id="rId28" Type="http://schemas.openxmlformats.org/officeDocument/2006/relationships/font" Target="fonts/PlayfairDisplay-italic.fntdata"/><Relationship Id="rId27" Type="http://schemas.openxmlformats.org/officeDocument/2006/relationships/font" Target="fonts/PlayfairDispl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8.xml"/><Relationship Id="rId35" Type="http://schemas.openxmlformats.org/officeDocument/2006/relationships/font" Target="fonts/Tahoma-bold.fntdata"/><Relationship Id="rId12" Type="http://schemas.openxmlformats.org/officeDocument/2006/relationships/slide" Target="slides/slide7.xml"/><Relationship Id="rId34" Type="http://schemas.openxmlformats.org/officeDocument/2006/relationships/font" Target="fonts/Tahoma-regular.fntdata"/><Relationship Id="rId15" Type="http://schemas.openxmlformats.org/officeDocument/2006/relationships/slide" Target="slides/slide10.xml"/><Relationship Id="rId37" Type="http://schemas.openxmlformats.org/officeDocument/2006/relationships/font" Target="fonts/Oswald-bold.fntdata"/><Relationship Id="rId14" Type="http://schemas.openxmlformats.org/officeDocument/2006/relationships/slide" Target="slides/slide9.xml"/><Relationship Id="rId36" Type="http://schemas.openxmlformats.org/officeDocument/2006/relationships/font" Target="fonts/Oswald-regular.fntdata"/><Relationship Id="rId17" Type="http://schemas.openxmlformats.org/officeDocument/2006/relationships/slide" Target="slides/slide12.xml"/><Relationship Id="rId39" Type="http://schemas.openxmlformats.org/officeDocument/2006/relationships/font" Target="fonts/PlayfairDisplaySemiBold-bold.fntdata"/><Relationship Id="rId16" Type="http://schemas.openxmlformats.org/officeDocument/2006/relationships/slide" Target="slides/slide11.xml"/><Relationship Id="rId38" Type="http://schemas.openxmlformats.org/officeDocument/2006/relationships/font" Target="fonts/PlayfairDisplaySemiBold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Dillon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19335bf70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19335bf70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Hammud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19335bf703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19335bf703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Hammud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19335bf703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19335bf70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Hammud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1e710bbcea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1e710bbcea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Hammud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1e710bbcea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1e710bbcea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d175cf91c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d175cf91c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f36a609d9d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f36a609d9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f36a609d9d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f36a609d9d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Dillon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f36a609d9d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f36a609d9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f36a609d9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f36a609d9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f36a609d9d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f36a609d9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Gisselle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1e710bbcea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1e710bbcea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Gisselle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10f869e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110f869e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Dillon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36a609d9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f36a609d9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160f9b2e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160f9b2e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Hammud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BaseDB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66"/>
              <a:t>Milestone 3</a:t>
            </a:r>
            <a:r>
              <a:rPr lang="en" sz="5122"/>
              <a:t> </a:t>
            </a:r>
            <a:endParaRPr sz="5122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ahoma"/>
                <a:ea typeface="Tahoma"/>
                <a:cs typeface="Tahoma"/>
                <a:sym typeface="Tahoma"/>
              </a:rPr>
              <a:t>Dillon Jackson, Hoai-An Ho, Max Gao, Hammud Haq, Gisselle Petty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QueCC - Phase 1</a:t>
            </a:r>
            <a:endParaRPr/>
          </a:p>
        </p:txBody>
      </p:sp>
      <p:sp>
        <p:nvSpPr>
          <p:cNvPr id="194" name="Google Shape;194;p22"/>
          <p:cNvSpPr/>
          <p:nvPr/>
        </p:nvSpPr>
        <p:spPr>
          <a:xfrm flipH="1">
            <a:off x="312200" y="1399675"/>
            <a:ext cx="2808000" cy="31785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2"/>
          <p:cNvSpPr txBox="1"/>
          <p:nvPr>
            <p:ph idx="1" type="body"/>
          </p:nvPr>
        </p:nvSpPr>
        <p:spPr>
          <a:xfrm>
            <a:off x="311700" y="139922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Step 1 </a:t>
            </a:r>
            <a:r>
              <a:rPr lang="en">
                <a:solidFill>
                  <a:schemeClr val="lt1"/>
                </a:solidFill>
              </a:rPr>
              <a:t>- </a:t>
            </a:r>
            <a:r>
              <a:rPr lang="en" u="sng">
                <a:solidFill>
                  <a:schemeClr val="lt1"/>
                </a:solidFill>
              </a:rPr>
              <a:t>Split transactions into </a:t>
            </a:r>
            <a:br>
              <a:rPr lang="en" u="sng">
                <a:solidFill>
                  <a:schemeClr val="lt1"/>
                </a:solidFill>
              </a:rPr>
            </a:br>
            <a:r>
              <a:rPr lang="en" u="sng">
                <a:solidFill>
                  <a:schemeClr val="lt1"/>
                </a:solidFill>
              </a:rPr>
              <a:t>	high vs low priority threads</a:t>
            </a:r>
            <a:endParaRPr u="sng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Split based on read/write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Step 2 </a:t>
            </a:r>
            <a:r>
              <a:rPr lang="en">
                <a:solidFill>
                  <a:schemeClr val="lt1"/>
                </a:solidFill>
              </a:rPr>
              <a:t>- </a:t>
            </a:r>
            <a:r>
              <a:rPr lang="en" u="sng">
                <a:solidFill>
                  <a:schemeClr val="lt1"/>
                </a:solidFill>
              </a:rPr>
              <a:t>Decide on the planning </a:t>
            </a:r>
            <a:br>
              <a:rPr lang="en" u="sng">
                <a:solidFill>
                  <a:schemeClr val="lt1"/>
                </a:solidFill>
              </a:rPr>
            </a:br>
            <a:r>
              <a:rPr lang="en" u="sng">
                <a:solidFill>
                  <a:schemeClr val="lt1"/>
                </a:solidFill>
              </a:rPr>
              <a:t>	</a:t>
            </a:r>
            <a:r>
              <a:rPr lang="en" u="sng">
                <a:solidFill>
                  <a:schemeClr val="lt1"/>
                </a:solidFill>
              </a:rPr>
              <a:t>t</a:t>
            </a:r>
            <a:r>
              <a:rPr lang="en" u="sng">
                <a:solidFill>
                  <a:schemeClr val="lt1"/>
                </a:solidFill>
              </a:rPr>
              <a:t>hreads</a:t>
            </a:r>
            <a:endParaRPr u="sng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Planning threads are running the process in parallel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6" name="Google Shape;196;p22"/>
          <p:cNvSpPr/>
          <p:nvPr/>
        </p:nvSpPr>
        <p:spPr>
          <a:xfrm>
            <a:off x="3494700" y="2314125"/>
            <a:ext cx="2154600" cy="1035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2"/>
          <p:cNvSpPr txBox="1"/>
          <p:nvPr/>
        </p:nvSpPr>
        <p:spPr>
          <a:xfrm>
            <a:off x="3504175" y="2314125"/>
            <a:ext cx="214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Client Transactions</a:t>
            </a:r>
            <a:endParaRPr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3637525" y="2720875"/>
            <a:ext cx="375900" cy="196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w(b)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3637525" y="2988528"/>
            <a:ext cx="375900" cy="196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r(d)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0" name="Google Shape;200;p22"/>
          <p:cNvSpPr/>
          <p:nvPr/>
        </p:nvSpPr>
        <p:spPr>
          <a:xfrm>
            <a:off x="4138325" y="2720875"/>
            <a:ext cx="375900" cy="1965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w(b)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1" name="Google Shape;201;p22"/>
          <p:cNvSpPr/>
          <p:nvPr/>
        </p:nvSpPr>
        <p:spPr>
          <a:xfrm>
            <a:off x="4138325" y="2988528"/>
            <a:ext cx="375900" cy="1965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r(c)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2" name="Google Shape;202;p22"/>
          <p:cNvSpPr/>
          <p:nvPr/>
        </p:nvSpPr>
        <p:spPr>
          <a:xfrm>
            <a:off x="4639125" y="2720875"/>
            <a:ext cx="375900" cy="1965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w(b)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3" name="Google Shape;203;p22"/>
          <p:cNvSpPr/>
          <p:nvPr/>
        </p:nvSpPr>
        <p:spPr>
          <a:xfrm>
            <a:off x="4639125" y="2988528"/>
            <a:ext cx="375900" cy="1965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r(a)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4" name="Google Shape;204;p22"/>
          <p:cNvSpPr/>
          <p:nvPr/>
        </p:nvSpPr>
        <p:spPr>
          <a:xfrm>
            <a:off x="5139925" y="2720875"/>
            <a:ext cx="375900" cy="196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r(a)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5" name="Google Shape;205;p22"/>
          <p:cNvSpPr/>
          <p:nvPr/>
        </p:nvSpPr>
        <p:spPr>
          <a:xfrm>
            <a:off x="5139925" y="2988528"/>
            <a:ext cx="375900" cy="196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w(b)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6" name="Google Shape;206;p22"/>
          <p:cNvSpPr/>
          <p:nvPr/>
        </p:nvSpPr>
        <p:spPr>
          <a:xfrm>
            <a:off x="4353709" y="1771650"/>
            <a:ext cx="436569" cy="344093"/>
          </a:xfrm>
          <a:custGeom>
            <a:rect b="b" l="l" r="r" t="t"/>
            <a:pathLst>
              <a:path extrusionOk="0" h="10142" w="17461">
                <a:moveTo>
                  <a:pt x="0" y="0"/>
                </a:moveTo>
                <a:cubicBezTo>
                  <a:pt x="2898" y="543"/>
                  <a:pt x="17145" y="2536"/>
                  <a:pt x="17386" y="3260"/>
                </a:cubicBezTo>
                <a:cubicBezTo>
                  <a:pt x="17628" y="3984"/>
                  <a:pt x="1449" y="3622"/>
                  <a:pt x="1449" y="4346"/>
                </a:cubicBezTo>
                <a:cubicBezTo>
                  <a:pt x="1449" y="5070"/>
                  <a:pt x="17084" y="6640"/>
                  <a:pt x="17386" y="7606"/>
                </a:cubicBezTo>
                <a:cubicBezTo>
                  <a:pt x="17688" y="8572"/>
                  <a:pt x="5614" y="9719"/>
                  <a:pt x="3260" y="10142"/>
                </a:cubicBezTo>
              </a:path>
            </a:pathLst>
          </a:cu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7" name="Google Shape;207;p22"/>
          <p:cNvSpPr/>
          <p:nvPr/>
        </p:nvSpPr>
        <p:spPr>
          <a:xfrm>
            <a:off x="4353697" y="3974275"/>
            <a:ext cx="436569" cy="344093"/>
          </a:xfrm>
          <a:custGeom>
            <a:rect b="b" l="l" r="r" t="t"/>
            <a:pathLst>
              <a:path extrusionOk="0" h="10142" w="17461">
                <a:moveTo>
                  <a:pt x="0" y="0"/>
                </a:moveTo>
                <a:cubicBezTo>
                  <a:pt x="2898" y="543"/>
                  <a:pt x="17145" y="2536"/>
                  <a:pt x="17386" y="3260"/>
                </a:cubicBezTo>
                <a:cubicBezTo>
                  <a:pt x="17628" y="3984"/>
                  <a:pt x="1449" y="3622"/>
                  <a:pt x="1449" y="4346"/>
                </a:cubicBezTo>
                <a:cubicBezTo>
                  <a:pt x="1449" y="5070"/>
                  <a:pt x="17084" y="6640"/>
                  <a:pt x="17386" y="7606"/>
                </a:cubicBezTo>
                <a:cubicBezTo>
                  <a:pt x="17688" y="8572"/>
                  <a:pt x="5614" y="9719"/>
                  <a:pt x="3260" y="10142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8" name="Google Shape;208;p22"/>
          <p:cNvSpPr txBox="1"/>
          <p:nvPr/>
        </p:nvSpPr>
        <p:spPr>
          <a:xfrm>
            <a:off x="3688050" y="1308300"/>
            <a:ext cx="176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Planning Thread #2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3692725" y="3548400"/>
            <a:ext cx="176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Planning Thread #1</a:t>
            </a:r>
            <a:endParaRPr>
              <a:solidFill>
                <a:schemeClr val="accent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0" name="Google Shape;210;p22"/>
          <p:cNvSpPr/>
          <p:nvPr/>
        </p:nvSpPr>
        <p:spPr>
          <a:xfrm>
            <a:off x="5767075" y="2441275"/>
            <a:ext cx="606900" cy="75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2"/>
          <p:cNvSpPr/>
          <p:nvPr/>
        </p:nvSpPr>
        <p:spPr>
          <a:xfrm>
            <a:off x="6491750" y="2317125"/>
            <a:ext cx="2154600" cy="1035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2"/>
          <p:cNvSpPr txBox="1"/>
          <p:nvPr/>
        </p:nvSpPr>
        <p:spPr>
          <a:xfrm>
            <a:off x="6501225" y="2317125"/>
            <a:ext cx="214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Client Transactions</a:t>
            </a:r>
            <a:endParaRPr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3" name="Google Shape;213;p22"/>
          <p:cNvSpPr/>
          <p:nvPr/>
        </p:nvSpPr>
        <p:spPr>
          <a:xfrm>
            <a:off x="6634575" y="2723875"/>
            <a:ext cx="375900" cy="196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w(b)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4" name="Google Shape;214;p22"/>
          <p:cNvSpPr/>
          <p:nvPr/>
        </p:nvSpPr>
        <p:spPr>
          <a:xfrm>
            <a:off x="6634575" y="2991528"/>
            <a:ext cx="375900" cy="196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r(d)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7673975" y="1765700"/>
            <a:ext cx="375900" cy="1965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w(b)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7673975" y="2033353"/>
            <a:ext cx="375900" cy="1965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r(c)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7636175" y="2723875"/>
            <a:ext cx="375900" cy="1965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w(b)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8" name="Google Shape;218;p22"/>
          <p:cNvSpPr/>
          <p:nvPr/>
        </p:nvSpPr>
        <p:spPr>
          <a:xfrm>
            <a:off x="7636175" y="2991528"/>
            <a:ext cx="375900" cy="1965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r(a)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7673975" y="3949700"/>
            <a:ext cx="375900" cy="196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r(a)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7673975" y="4217353"/>
            <a:ext cx="375900" cy="196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w(b)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1" name="Google Shape;221;p22"/>
          <p:cNvSpPr/>
          <p:nvPr/>
        </p:nvSpPr>
        <p:spPr>
          <a:xfrm>
            <a:off x="7097584" y="1825725"/>
            <a:ext cx="436569" cy="344093"/>
          </a:xfrm>
          <a:custGeom>
            <a:rect b="b" l="l" r="r" t="t"/>
            <a:pathLst>
              <a:path extrusionOk="0" h="10142" w="17461">
                <a:moveTo>
                  <a:pt x="0" y="0"/>
                </a:moveTo>
                <a:cubicBezTo>
                  <a:pt x="2898" y="543"/>
                  <a:pt x="17145" y="2536"/>
                  <a:pt x="17386" y="3260"/>
                </a:cubicBezTo>
                <a:cubicBezTo>
                  <a:pt x="17628" y="3984"/>
                  <a:pt x="1449" y="3622"/>
                  <a:pt x="1449" y="4346"/>
                </a:cubicBezTo>
                <a:cubicBezTo>
                  <a:pt x="1449" y="5070"/>
                  <a:pt x="17084" y="6640"/>
                  <a:pt x="17386" y="7606"/>
                </a:cubicBezTo>
                <a:cubicBezTo>
                  <a:pt x="17688" y="8572"/>
                  <a:pt x="5614" y="9719"/>
                  <a:pt x="3260" y="10142"/>
                </a:cubicBezTo>
              </a:path>
            </a:pathLst>
          </a:cu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2" name="Google Shape;222;p22"/>
          <p:cNvSpPr/>
          <p:nvPr/>
        </p:nvSpPr>
        <p:spPr>
          <a:xfrm>
            <a:off x="7097572" y="4009725"/>
            <a:ext cx="436569" cy="344093"/>
          </a:xfrm>
          <a:custGeom>
            <a:rect b="b" l="l" r="r" t="t"/>
            <a:pathLst>
              <a:path extrusionOk="0" h="10142" w="17461">
                <a:moveTo>
                  <a:pt x="0" y="0"/>
                </a:moveTo>
                <a:cubicBezTo>
                  <a:pt x="2898" y="543"/>
                  <a:pt x="17145" y="2536"/>
                  <a:pt x="17386" y="3260"/>
                </a:cubicBezTo>
                <a:cubicBezTo>
                  <a:pt x="17628" y="3984"/>
                  <a:pt x="1449" y="3622"/>
                  <a:pt x="1449" y="4346"/>
                </a:cubicBezTo>
                <a:cubicBezTo>
                  <a:pt x="1449" y="5070"/>
                  <a:pt x="17084" y="6640"/>
                  <a:pt x="17386" y="7606"/>
                </a:cubicBezTo>
                <a:cubicBezTo>
                  <a:pt x="17688" y="8572"/>
                  <a:pt x="5614" y="9719"/>
                  <a:pt x="3260" y="10142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3" name="Google Shape;223;p22"/>
          <p:cNvSpPr txBox="1"/>
          <p:nvPr/>
        </p:nvSpPr>
        <p:spPr>
          <a:xfrm>
            <a:off x="6685100" y="1311300"/>
            <a:ext cx="176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Planning Thread #2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4" name="Google Shape;224;p22"/>
          <p:cNvSpPr txBox="1"/>
          <p:nvPr/>
        </p:nvSpPr>
        <p:spPr>
          <a:xfrm>
            <a:off x="6689775" y="3551400"/>
            <a:ext cx="176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Planning Thread #1</a:t>
            </a:r>
            <a:endParaRPr>
              <a:solidFill>
                <a:schemeClr val="accent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5" name="Google Shape;225;p22"/>
          <p:cNvSpPr/>
          <p:nvPr/>
        </p:nvSpPr>
        <p:spPr>
          <a:xfrm>
            <a:off x="8512575" y="3028200"/>
            <a:ext cx="375900" cy="8367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 flipH="1" rot="10800000">
            <a:off x="8558450" y="1825725"/>
            <a:ext cx="375900" cy="8367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QueCC - Phase 1</a:t>
            </a:r>
            <a:endParaRPr/>
          </a:p>
        </p:txBody>
      </p:sp>
      <p:sp>
        <p:nvSpPr>
          <p:cNvPr id="232" name="Google Shape;232;p23"/>
          <p:cNvSpPr/>
          <p:nvPr/>
        </p:nvSpPr>
        <p:spPr>
          <a:xfrm flipH="1">
            <a:off x="312200" y="1399675"/>
            <a:ext cx="2808000" cy="31785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"/>
          <p:cNvSpPr txBox="1"/>
          <p:nvPr>
            <p:ph idx="1" type="body"/>
          </p:nvPr>
        </p:nvSpPr>
        <p:spPr>
          <a:xfrm>
            <a:off x="311700" y="1400375"/>
            <a:ext cx="2808000" cy="31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Step 3 - </a:t>
            </a:r>
            <a:r>
              <a:rPr lang="en" u="sng">
                <a:solidFill>
                  <a:schemeClr val="lt1"/>
                </a:solidFill>
              </a:rPr>
              <a:t>Prioritized Execution Queues</a:t>
            </a:r>
            <a:endParaRPr u="sng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Each section of the database gets its own high and low-priority queues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Place each sub-action of a transaction in the section queue it’s associated with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4" name="Google Shape;234;p23"/>
          <p:cNvSpPr/>
          <p:nvPr/>
        </p:nvSpPr>
        <p:spPr>
          <a:xfrm>
            <a:off x="4301825" y="1400150"/>
            <a:ext cx="4602600" cy="3178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3"/>
          <p:cNvSpPr txBox="1"/>
          <p:nvPr/>
        </p:nvSpPr>
        <p:spPr>
          <a:xfrm>
            <a:off x="5177375" y="810500"/>
            <a:ext cx="285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Priority Groups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6" name="Google Shape;236;p23"/>
          <p:cNvSpPr/>
          <p:nvPr/>
        </p:nvSpPr>
        <p:spPr>
          <a:xfrm>
            <a:off x="4521875" y="1608150"/>
            <a:ext cx="4199100" cy="1311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3"/>
          <p:cNvSpPr/>
          <p:nvPr/>
        </p:nvSpPr>
        <p:spPr>
          <a:xfrm>
            <a:off x="4521875" y="3044125"/>
            <a:ext cx="4199100" cy="13110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3"/>
          <p:cNvSpPr/>
          <p:nvPr/>
        </p:nvSpPr>
        <p:spPr>
          <a:xfrm>
            <a:off x="5702000" y="2323276"/>
            <a:ext cx="778800" cy="20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w(b)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7772500" y="2603528"/>
            <a:ext cx="778800" cy="20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r(d)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0" name="Google Shape;240;p23"/>
          <p:cNvSpPr/>
          <p:nvPr/>
        </p:nvSpPr>
        <p:spPr>
          <a:xfrm>
            <a:off x="5701992" y="2603526"/>
            <a:ext cx="778800" cy="205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w(b)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1" name="Google Shape;241;p23"/>
          <p:cNvSpPr/>
          <p:nvPr/>
        </p:nvSpPr>
        <p:spPr>
          <a:xfrm>
            <a:off x="6793017" y="2603528"/>
            <a:ext cx="778800" cy="205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r(c)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2" name="Google Shape;242;p23"/>
          <p:cNvSpPr/>
          <p:nvPr/>
        </p:nvSpPr>
        <p:spPr>
          <a:xfrm>
            <a:off x="5702009" y="3740401"/>
            <a:ext cx="778800" cy="20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w(b)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3" name="Google Shape;243;p23"/>
          <p:cNvSpPr/>
          <p:nvPr/>
        </p:nvSpPr>
        <p:spPr>
          <a:xfrm>
            <a:off x="4664409" y="3740403"/>
            <a:ext cx="778800" cy="20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r(a)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4" name="Google Shape;244;p23"/>
          <p:cNvSpPr/>
          <p:nvPr/>
        </p:nvSpPr>
        <p:spPr>
          <a:xfrm>
            <a:off x="4664400" y="4028601"/>
            <a:ext cx="778800" cy="205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r(a)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5" name="Google Shape;245;p23"/>
          <p:cNvSpPr/>
          <p:nvPr/>
        </p:nvSpPr>
        <p:spPr>
          <a:xfrm>
            <a:off x="5702000" y="4028603"/>
            <a:ext cx="778800" cy="205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w(b)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246" name="Google Shape;246;p23"/>
          <p:cNvCxnSpPr>
            <a:stCxn id="247" idx="2"/>
            <a:endCxn id="236" idx="2"/>
          </p:cNvCxnSpPr>
          <p:nvPr/>
        </p:nvCxnSpPr>
        <p:spPr>
          <a:xfrm>
            <a:off x="6621425" y="2008350"/>
            <a:ext cx="0" cy="9108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23"/>
          <p:cNvCxnSpPr/>
          <p:nvPr/>
        </p:nvCxnSpPr>
        <p:spPr>
          <a:xfrm>
            <a:off x="5581950" y="1608150"/>
            <a:ext cx="0" cy="13110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23"/>
          <p:cNvCxnSpPr/>
          <p:nvPr/>
        </p:nvCxnSpPr>
        <p:spPr>
          <a:xfrm>
            <a:off x="7678050" y="1608150"/>
            <a:ext cx="0" cy="13110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23"/>
          <p:cNvCxnSpPr>
            <a:stCxn id="251" idx="2"/>
          </p:cNvCxnSpPr>
          <p:nvPr/>
        </p:nvCxnSpPr>
        <p:spPr>
          <a:xfrm flipH="1">
            <a:off x="6612725" y="3444325"/>
            <a:ext cx="8700" cy="9108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23"/>
          <p:cNvCxnSpPr/>
          <p:nvPr/>
        </p:nvCxnSpPr>
        <p:spPr>
          <a:xfrm>
            <a:off x="5573375" y="3044125"/>
            <a:ext cx="0" cy="13110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" name="Google Shape;253;p23"/>
          <p:cNvCxnSpPr/>
          <p:nvPr/>
        </p:nvCxnSpPr>
        <p:spPr>
          <a:xfrm>
            <a:off x="7669475" y="3044125"/>
            <a:ext cx="0" cy="13110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7" name="Google Shape;247;p23"/>
          <p:cNvSpPr txBox="1"/>
          <p:nvPr/>
        </p:nvSpPr>
        <p:spPr>
          <a:xfrm>
            <a:off x="4521875" y="1608150"/>
            <a:ext cx="419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Low-priority queues</a:t>
            </a:r>
            <a:endParaRPr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4521875" y="3044125"/>
            <a:ext cx="419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High</a:t>
            </a:r>
            <a:r>
              <a:rPr lang="en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-priority queues</a:t>
            </a:r>
            <a:endParaRPr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QueCC - Phase 2</a:t>
            </a:r>
            <a:endParaRPr/>
          </a:p>
        </p:txBody>
      </p:sp>
      <p:sp>
        <p:nvSpPr>
          <p:cNvPr id="259" name="Google Shape;259;p24"/>
          <p:cNvSpPr/>
          <p:nvPr/>
        </p:nvSpPr>
        <p:spPr>
          <a:xfrm flipH="1">
            <a:off x="312200" y="1399675"/>
            <a:ext cx="2808000" cy="31785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4"/>
          <p:cNvSpPr txBox="1"/>
          <p:nvPr>
            <p:ph idx="1" type="body"/>
          </p:nvPr>
        </p:nvSpPr>
        <p:spPr>
          <a:xfrm>
            <a:off x="311700" y="139922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Step 4 - </a:t>
            </a:r>
            <a:r>
              <a:rPr lang="en" u="sng">
                <a:solidFill>
                  <a:schemeClr val="lt1"/>
                </a:solidFill>
              </a:rPr>
              <a:t>Execution threads</a:t>
            </a:r>
            <a:endParaRPr u="sng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Execute high priority queue transactions first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Low priority transactions next, after high priority finishes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Sub-actions completed in stack order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1" name="Google Shape;261;p24"/>
          <p:cNvSpPr/>
          <p:nvPr/>
        </p:nvSpPr>
        <p:spPr>
          <a:xfrm>
            <a:off x="3375825" y="1599625"/>
            <a:ext cx="2264700" cy="2750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4"/>
          <p:cNvSpPr/>
          <p:nvPr/>
        </p:nvSpPr>
        <p:spPr>
          <a:xfrm>
            <a:off x="3484095" y="1779614"/>
            <a:ext cx="2065800" cy="1134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4"/>
          <p:cNvSpPr/>
          <p:nvPr/>
        </p:nvSpPr>
        <p:spPr>
          <a:xfrm>
            <a:off x="3484095" y="3022205"/>
            <a:ext cx="2065800" cy="11343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4"/>
          <p:cNvSpPr/>
          <p:nvPr/>
        </p:nvSpPr>
        <p:spPr>
          <a:xfrm>
            <a:off x="4064745" y="2398433"/>
            <a:ext cx="383100" cy="178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w(b)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65" name="Google Shape;265;p24"/>
          <p:cNvSpPr/>
          <p:nvPr/>
        </p:nvSpPr>
        <p:spPr>
          <a:xfrm>
            <a:off x="5083480" y="2640944"/>
            <a:ext cx="383100" cy="178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r(d)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66" name="Google Shape;266;p24"/>
          <p:cNvSpPr/>
          <p:nvPr/>
        </p:nvSpPr>
        <p:spPr>
          <a:xfrm>
            <a:off x="4064741" y="2640942"/>
            <a:ext cx="383100" cy="178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w(b)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67" name="Google Shape;267;p24"/>
          <p:cNvSpPr/>
          <p:nvPr/>
        </p:nvSpPr>
        <p:spPr>
          <a:xfrm>
            <a:off x="4601551" y="2640944"/>
            <a:ext cx="383100" cy="178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r(c)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68" name="Google Shape;268;p24"/>
          <p:cNvSpPr/>
          <p:nvPr/>
        </p:nvSpPr>
        <p:spPr>
          <a:xfrm>
            <a:off x="7361162" y="1988204"/>
            <a:ext cx="386400" cy="178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w(b)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69" name="Google Shape;269;p24"/>
          <p:cNvSpPr/>
          <p:nvPr/>
        </p:nvSpPr>
        <p:spPr>
          <a:xfrm>
            <a:off x="7361163" y="3965713"/>
            <a:ext cx="386400" cy="178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r(a)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70" name="Google Shape;270;p24"/>
          <p:cNvSpPr/>
          <p:nvPr/>
        </p:nvSpPr>
        <p:spPr>
          <a:xfrm>
            <a:off x="7361159" y="4215100"/>
            <a:ext cx="386400" cy="178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r(a)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71" name="Google Shape;271;p24"/>
          <p:cNvSpPr/>
          <p:nvPr/>
        </p:nvSpPr>
        <p:spPr>
          <a:xfrm>
            <a:off x="7361158" y="2237595"/>
            <a:ext cx="386400" cy="178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w(b)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272" name="Google Shape;272;p24"/>
          <p:cNvCxnSpPr>
            <a:stCxn id="262" idx="0"/>
            <a:endCxn id="262" idx="2"/>
          </p:cNvCxnSpPr>
          <p:nvPr/>
        </p:nvCxnSpPr>
        <p:spPr>
          <a:xfrm>
            <a:off x="4516995" y="1779614"/>
            <a:ext cx="0" cy="11343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24"/>
          <p:cNvCxnSpPr/>
          <p:nvPr/>
        </p:nvCxnSpPr>
        <p:spPr>
          <a:xfrm>
            <a:off x="4005677" y="1779614"/>
            <a:ext cx="0" cy="11343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24"/>
          <p:cNvCxnSpPr/>
          <p:nvPr/>
        </p:nvCxnSpPr>
        <p:spPr>
          <a:xfrm>
            <a:off x="5037009" y="1779614"/>
            <a:ext cx="0" cy="11343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24"/>
          <p:cNvCxnSpPr>
            <a:stCxn id="263" idx="0"/>
          </p:cNvCxnSpPr>
          <p:nvPr/>
        </p:nvCxnSpPr>
        <p:spPr>
          <a:xfrm flipH="1">
            <a:off x="4512495" y="3022205"/>
            <a:ext cx="4500" cy="11343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24"/>
          <p:cNvCxnSpPr/>
          <p:nvPr/>
        </p:nvCxnSpPr>
        <p:spPr>
          <a:xfrm>
            <a:off x="4001458" y="3022205"/>
            <a:ext cx="0" cy="11343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7" name="Google Shape;277;p24"/>
          <p:cNvCxnSpPr/>
          <p:nvPr/>
        </p:nvCxnSpPr>
        <p:spPr>
          <a:xfrm>
            <a:off x="5032789" y="3022205"/>
            <a:ext cx="0" cy="11343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8" name="Google Shape;278;p24"/>
          <p:cNvSpPr/>
          <p:nvPr/>
        </p:nvSpPr>
        <p:spPr>
          <a:xfrm>
            <a:off x="6727107" y="1983975"/>
            <a:ext cx="440366" cy="408723"/>
          </a:xfrm>
          <a:custGeom>
            <a:rect b="b" l="l" r="r" t="t"/>
            <a:pathLst>
              <a:path extrusionOk="0" h="10142" w="17461">
                <a:moveTo>
                  <a:pt x="0" y="0"/>
                </a:moveTo>
                <a:cubicBezTo>
                  <a:pt x="2898" y="543"/>
                  <a:pt x="17145" y="2536"/>
                  <a:pt x="17386" y="3260"/>
                </a:cubicBezTo>
                <a:cubicBezTo>
                  <a:pt x="17628" y="3984"/>
                  <a:pt x="1449" y="3622"/>
                  <a:pt x="1449" y="4346"/>
                </a:cubicBezTo>
                <a:cubicBezTo>
                  <a:pt x="1449" y="5070"/>
                  <a:pt x="17084" y="6640"/>
                  <a:pt x="17386" y="7606"/>
                </a:cubicBezTo>
                <a:cubicBezTo>
                  <a:pt x="17688" y="8572"/>
                  <a:pt x="5614" y="9719"/>
                  <a:pt x="3260" y="10142"/>
                </a:cubicBezTo>
              </a:path>
            </a:pathLst>
          </a:cu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9" name="Google Shape;279;p24"/>
          <p:cNvSpPr/>
          <p:nvPr/>
        </p:nvSpPr>
        <p:spPr>
          <a:xfrm>
            <a:off x="6727107" y="3965678"/>
            <a:ext cx="440366" cy="408723"/>
          </a:xfrm>
          <a:custGeom>
            <a:rect b="b" l="l" r="r" t="t"/>
            <a:pathLst>
              <a:path extrusionOk="0" h="10142" w="17461">
                <a:moveTo>
                  <a:pt x="0" y="0"/>
                </a:moveTo>
                <a:cubicBezTo>
                  <a:pt x="2898" y="543"/>
                  <a:pt x="17145" y="2536"/>
                  <a:pt x="17386" y="3260"/>
                </a:cubicBezTo>
                <a:cubicBezTo>
                  <a:pt x="17628" y="3984"/>
                  <a:pt x="1449" y="3622"/>
                  <a:pt x="1449" y="4346"/>
                </a:cubicBezTo>
                <a:cubicBezTo>
                  <a:pt x="1449" y="5070"/>
                  <a:pt x="17084" y="6640"/>
                  <a:pt x="17386" y="7606"/>
                </a:cubicBezTo>
                <a:cubicBezTo>
                  <a:pt x="17688" y="8572"/>
                  <a:pt x="5614" y="9719"/>
                  <a:pt x="3260" y="10142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0" name="Google Shape;280;p24"/>
          <p:cNvSpPr txBox="1"/>
          <p:nvPr/>
        </p:nvSpPr>
        <p:spPr>
          <a:xfrm>
            <a:off x="6377250" y="1584539"/>
            <a:ext cx="196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Execution </a:t>
            </a:r>
            <a:r>
              <a:rPr lang="en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Thread #2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81" name="Google Shape;281;p24"/>
          <p:cNvSpPr txBox="1"/>
          <p:nvPr/>
        </p:nvSpPr>
        <p:spPr>
          <a:xfrm>
            <a:off x="6377250" y="3494359"/>
            <a:ext cx="196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Execution</a:t>
            </a:r>
            <a:r>
              <a:rPr lang="en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Thread #1</a:t>
            </a:r>
            <a:endParaRPr>
              <a:solidFill>
                <a:schemeClr val="accent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6259625" y="2596975"/>
            <a:ext cx="2003100" cy="7557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Committed Transactions</a:t>
            </a:r>
            <a:endParaRPr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5802175" y="2864225"/>
            <a:ext cx="295800" cy="33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4"/>
          <p:cNvSpPr/>
          <p:nvPr/>
        </p:nvSpPr>
        <p:spPr>
          <a:xfrm>
            <a:off x="4061104" y="3696675"/>
            <a:ext cx="386700" cy="166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w(b)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3545854" y="3696677"/>
            <a:ext cx="386700" cy="166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r(a)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3545850" y="3930151"/>
            <a:ext cx="386700" cy="166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r(a)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4061100" y="3930152"/>
            <a:ext cx="386700" cy="166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w(b)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8424375" y="1988188"/>
            <a:ext cx="375900" cy="8367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4"/>
          <p:cNvSpPr/>
          <p:nvPr/>
        </p:nvSpPr>
        <p:spPr>
          <a:xfrm flipH="1" rot="10800000">
            <a:off x="8424375" y="3129013"/>
            <a:ext cx="375900" cy="8367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QueCC - Phase 2</a:t>
            </a:r>
            <a:endParaRPr/>
          </a:p>
        </p:txBody>
      </p:sp>
      <p:sp>
        <p:nvSpPr>
          <p:cNvPr id="295" name="Google Shape;295;p25"/>
          <p:cNvSpPr/>
          <p:nvPr/>
        </p:nvSpPr>
        <p:spPr>
          <a:xfrm flipH="1">
            <a:off x="312200" y="1399675"/>
            <a:ext cx="2808000" cy="31785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5"/>
          <p:cNvSpPr txBox="1"/>
          <p:nvPr>
            <p:ph idx="1" type="body"/>
          </p:nvPr>
        </p:nvSpPr>
        <p:spPr>
          <a:xfrm>
            <a:off x="311700" y="139922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Step 5 - </a:t>
            </a:r>
            <a:r>
              <a:rPr lang="en" u="sng">
                <a:solidFill>
                  <a:schemeClr val="lt1"/>
                </a:solidFill>
              </a:rPr>
              <a:t>Committed Transactions</a:t>
            </a:r>
            <a:endParaRPr u="sng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Transactions can be completed in any order</a:t>
            </a:r>
            <a:endParaRPr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</a:pPr>
            <a:r>
              <a:rPr lang="en">
                <a:solidFill>
                  <a:schemeClr val="lt1"/>
                </a:solidFill>
              </a:rPr>
              <a:t>Sub-actions within them still adhere to an order though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7" name="Google Shape;297;p25"/>
          <p:cNvSpPr/>
          <p:nvPr/>
        </p:nvSpPr>
        <p:spPr>
          <a:xfrm>
            <a:off x="3527425" y="1826825"/>
            <a:ext cx="2884500" cy="21558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298" name="Google Shape;298;p25"/>
          <p:cNvSpPr/>
          <p:nvPr/>
        </p:nvSpPr>
        <p:spPr>
          <a:xfrm>
            <a:off x="3651938" y="2827548"/>
            <a:ext cx="527400" cy="353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w(b)</a:t>
            </a:r>
            <a:endParaRPr sz="12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99" name="Google Shape;299;p25"/>
          <p:cNvSpPr/>
          <p:nvPr/>
        </p:nvSpPr>
        <p:spPr>
          <a:xfrm>
            <a:off x="3651938" y="3308602"/>
            <a:ext cx="527400" cy="353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r(d)</a:t>
            </a:r>
            <a:endParaRPr sz="12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0" name="Google Shape;300;p25"/>
          <p:cNvSpPr/>
          <p:nvPr/>
        </p:nvSpPr>
        <p:spPr>
          <a:xfrm>
            <a:off x="4354632" y="2827548"/>
            <a:ext cx="527400" cy="353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w(b)</a:t>
            </a:r>
            <a:endParaRPr sz="12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1" name="Google Shape;301;p25"/>
          <p:cNvSpPr/>
          <p:nvPr/>
        </p:nvSpPr>
        <p:spPr>
          <a:xfrm>
            <a:off x="4354632" y="3308602"/>
            <a:ext cx="527400" cy="353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r(c)</a:t>
            </a:r>
            <a:endParaRPr sz="12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2" name="Google Shape;302;p25"/>
          <p:cNvSpPr/>
          <p:nvPr/>
        </p:nvSpPr>
        <p:spPr>
          <a:xfrm>
            <a:off x="5057326" y="2827548"/>
            <a:ext cx="527400" cy="3531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w(b)</a:t>
            </a:r>
            <a:endParaRPr sz="12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3" name="Google Shape;303;p25"/>
          <p:cNvSpPr/>
          <p:nvPr/>
        </p:nvSpPr>
        <p:spPr>
          <a:xfrm>
            <a:off x="5057326" y="3308602"/>
            <a:ext cx="527400" cy="3531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r(a)</a:t>
            </a:r>
            <a:endParaRPr sz="12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4" name="Google Shape;304;p25"/>
          <p:cNvSpPr/>
          <p:nvPr/>
        </p:nvSpPr>
        <p:spPr>
          <a:xfrm>
            <a:off x="5760021" y="2827548"/>
            <a:ext cx="527400" cy="353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r(a)</a:t>
            </a:r>
            <a:endParaRPr sz="12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5" name="Google Shape;305;p25"/>
          <p:cNvSpPr/>
          <p:nvPr/>
        </p:nvSpPr>
        <p:spPr>
          <a:xfrm>
            <a:off x="5760021" y="3308602"/>
            <a:ext cx="527400" cy="353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w(b)</a:t>
            </a:r>
            <a:endParaRPr sz="12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6" name="Google Shape;306;p25"/>
          <p:cNvSpPr txBox="1"/>
          <p:nvPr/>
        </p:nvSpPr>
        <p:spPr>
          <a:xfrm>
            <a:off x="3531675" y="2121575"/>
            <a:ext cx="288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Committed Transactions</a:t>
            </a:r>
            <a:endParaRPr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7" name="Google Shape;307;p25"/>
          <p:cNvSpPr/>
          <p:nvPr/>
        </p:nvSpPr>
        <p:spPr>
          <a:xfrm>
            <a:off x="6924000" y="1826825"/>
            <a:ext cx="1412100" cy="2155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5"/>
          <p:cNvSpPr/>
          <p:nvPr/>
        </p:nvSpPr>
        <p:spPr>
          <a:xfrm>
            <a:off x="7189950" y="3509515"/>
            <a:ext cx="880200" cy="33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d</a:t>
            </a:r>
            <a:endParaRPr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309" name="Google Shape;309;p25"/>
          <p:cNvSpPr/>
          <p:nvPr/>
        </p:nvSpPr>
        <p:spPr>
          <a:xfrm>
            <a:off x="7189950" y="3104358"/>
            <a:ext cx="880200" cy="33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c</a:t>
            </a:r>
            <a:endParaRPr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310" name="Google Shape;310;p25"/>
          <p:cNvSpPr/>
          <p:nvPr/>
        </p:nvSpPr>
        <p:spPr>
          <a:xfrm>
            <a:off x="7189950" y="2699200"/>
            <a:ext cx="880200" cy="33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b</a:t>
            </a:r>
            <a:endParaRPr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311" name="Google Shape;311;p25"/>
          <p:cNvSpPr/>
          <p:nvPr/>
        </p:nvSpPr>
        <p:spPr>
          <a:xfrm>
            <a:off x="7189950" y="2294050"/>
            <a:ext cx="880200" cy="33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</a:t>
            </a:r>
            <a:endParaRPr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312" name="Google Shape;312;p25"/>
          <p:cNvSpPr txBox="1"/>
          <p:nvPr/>
        </p:nvSpPr>
        <p:spPr>
          <a:xfrm>
            <a:off x="6130050" y="121122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Main Memory</a:t>
            </a:r>
            <a:endParaRPr>
              <a:solidFill>
                <a:schemeClr val="dk2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DB Storage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Latches</a:t>
            </a:r>
            <a:endParaRPr/>
          </a:p>
        </p:txBody>
      </p:sp>
      <p:sp>
        <p:nvSpPr>
          <p:cNvPr id="318" name="Google Shape;318;p26"/>
          <p:cNvSpPr/>
          <p:nvPr/>
        </p:nvSpPr>
        <p:spPr>
          <a:xfrm flipH="1">
            <a:off x="312200" y="1399675"/>
            <a:ext cx="2808000" cy="31785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6"/>
          <p:cNvSpPr txBox="1"/>
          <p:nvPr>
            <p:ph idx="1" type="body"/>
          </p:nvPr>
        </p:nvSpPr>
        <p:spPr>
          <a:xfrm>
            <a:off x="311700" y="139922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Utilizes thread.Lock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When moving a page to/from the disk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We check the page latch when we try to read and write to a page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Wait for the page </a:t>
            </a:r>
            <a:r>
              <a:rPr lang="en">
                <a:solidFill>
                  <a:schemeClr val="lt1"/>
                </a:solidFill>
              </a:rPr>
              <a:t>because</a:t>
            </a:r>
            <a:r>
              <a:rPr lang="en">
                <a:solidFill>
                  <a:schemeClr val="lt1"/>
                </a:solidFill>
              </a:rPr>
              <a:t> we know it will be released once the page is moved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Prevents the chance for the page to copy </a:t>
            </a:r>
            <a:r>
              <a:rPr lang="en">
                <a:solidFill>
                  <a:schemeClr val="lt1"/>
                </a:solidFill>
              </a:rPr>
              <a:t>itself</a:t>
            </a:r>
            <a:r>
              <a:rPr lang="en">
                <a:solidFill>
                  <a:schemeClr val="lt1"/>
                </a:solidFill>
              </a:rPr>
              <a:t> with outdated data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0" name="Google Shape;320;p26"/>
          <p:cNvSpPr/>
          <p:nvPr/>
        </p:nvSpPr>
        <p:spPr>
          <a:xfrm>
            <a:off x="6988200" y="2161954"/>
            <a:ext cx="1356900" cy="16842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6"/>
          <p:cNvSpPr/>
          <p:nvPr/>
        </p:nvSpPr>
        <p:spPr>
          <a:xfrm>
            <a:off x="3852575" y="2115985"/>
            <a:ext cx="1632000" cy="1776000"/>
          </a:xfrm>
          <a:prstGeom prst="round1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6"/>
          <p:cNvSpPr/>
          <p:nvPr/>
        </p:nvSpPr>
        <p:spPr>
          <a:xfrm>
            <a:off x="4288025" y="2369396"/>
            <a:ext cx="761100" cy="8727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6"/>
          <p:cNvSpPr/>
          <p:nvPr/>
        </p:nvSpPr>
        <p:spPr>
          <a:xfrm>
            <a:off x="4159775" y="2782820"/>
            <a:ext cx="1017600" cy="811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6"/>
          <p:cNvSpPr/>
          <p:nvPr/>
        </p:nvSpPr>
        <p:spPr>
          <a:xfrm>
            <a:off x="4723575" y="1113050"/>
            <a:ext cx="3135600" cy="7656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6"/>
          <p:cNvSpPr/>
          <p:nvPr/>
        </p:nvSpPr>
        <p:spPr>
          <a:xfrm rot="10800000">
            <a:off x="4572000" y="3958125"/>
            <a:ext cx="3135600" cy="7656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Metrics</a:t>
            </a:r>
            <a:endParaRPr/>
          </a:p>
        </p:txBody>
      </p:sp>
      <p:pic>
        <p:nvPicPr>
          <p:cNvPr id="331" name="Google Shape;331;p2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25" y="1213900"/>
            <a:ext cx="4157700" cy="3621600"/>
          </a:xfrm>
          <a:prstGeom prst="round1Rect">
            <a:avLst>
              <a:gd fmla="val 16667" name="adj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2" name="Google Shape;332;p27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325" y="1213900"/>
            <a:ext cx="3924000" cy="342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a Quick Demo!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Milestone 3 presents two new implementations to add onto our current L-store.</a:t>
            </a:r>
            <a:endParaRPr/>
          </a:p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Transaction Semantics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Concurrency Execution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533400" lvl="0" marL="457200" rtl="0" algn="ctr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"/>
              <a:t>Transaction Semantics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ACID Properties</a:t>
            </a:r>
            <a:endParaRPr/>
          </a:p>
        </p:txBody>
      </p:sp>
      <p:sp>
        <p:nvSpPr>
          <p:cNvPr id="82" name="Google Shape;82;p17"/>
          <p:cNvSpPr/>
          <p:nvPr/>
        </p:nvSpPr>
        <p:spPr>
          <a:xfrm flipH="1">
            <a:off x="312200" y="1399675"/>
            <a:ext cx="2808000" cy="31785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39922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29337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>
                <a:solidFill>
                  <a:schemeClr val="lt1"/>
                </a:solidFill>
              </a:rPr>
              <a:t>Main Goal:</a:t>
            </a:r>
            <a:endParaRPr>
              <a:solidFill>
                <a:schemeClr val="lt1"/>
              </a:solidFill>
            </a:endParaRPr>
          </a:p>
          <a:p>
            <a:pPr indent="-293369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>
                <a:solidFill>
                  <a:schemeClr val="lt1"/>
                </a:solidFill>
              </a:rPr>
              <a:t>create a transaction consisting of a set of read and write operations where its execution adheres to the atomicity property</a:t>
            </a:r>
            <a:endParaRPr>
              <a:solidFill>
                <a:schemeClr val="lt1"/>
              </a:solidFill>
            </a:endParaRPr>
          </a:p>
          <a:p>
            <a:pPr indent="-29337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>
                <a:solidFill>
                  <a:schemeClr val="lt1"/>
                </a:solidFill>
              </a:rPr>
              <a:t>Atomicity</a:t>
            </a:r>
            <a:endParaRPr>
              <a:solidFill>
                <a:schemeClr val="lt1"/>
              </a:solidFill>
            </a:endParaRPr>
          </a:p>
          <a:p>
            <a:pPr indent="-293369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>
                <a:solidFill>
                  <a:schemeClr val="lt1"/>
                </a:solidFill>
              </a:rPr>
              <a:t>each transaction a “single unit", which is either a full success or total failure</a:t>
            </a:r>
            <a:endParaRPr>
              <a:solidFill>
                <a:schemeClr val="lt1"/>
              </a:solidFill>
            </a:endParaRPr>
          </a:p>
          <a:p>
            <a:pPr indent="-293369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>
                <a:solidFill>
                  <a:schemeClr val="lt1"/>
                </a:solidFill>
              </a:rPr>
              <a:t>Hard locking on operations that could have conflicts</a:t>
            </a:r>
            <a:endParaRPr>
              <a:solidFill>
                <a:schemeClr val="lt1"/>
              </a:solidFill>
            </a:endParaRPr>
          </a:p>
          <a:p>
            <a:pPr indent="-29337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>
                <a:solidFill>
                  <a:schemeClr val="lt1"/>
                </a:solidFill>
              </a:rPr>
              <a:t>Consistency</a:t>
            </a:r>
            <a:endParaRPr>
              <a:solidFill>
                <a:schemeClr val="lt1"/>
              </a:solidFill>
            </a:endParaRPr>
          </a:p>
          <a:p>
            <a:pPr indent="-293369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>
                <a:solidFill>
                  <a:schemeClr val="lt1"/>
                </a:solidFill>
              </a:rPr>
              <a:t>t</a:t>
            </a:r>
            <a:r>
              <a:rPr lang="en">
                <a:solidFill>
                  <a:schemeClr val="lt1"/>
                </a:solidFill>
              </a:rPr>
              <a:t>ransactions make predictable changes, and data errors don’t destroy the integrity of the table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3959050" y="2219275"/>
            <a:ext cx="2209500" cy="1539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3950000" y="2219275"/>
            <a:ext cx="220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Atomicity</a:t>
            </a:r>
            <a:endParaRPr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6281675" y="2219275"/>
            <a:ext cx="2209500" cy="1539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6272625" y="2219275"/>
            <a:ext cx="220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Consistency</a:t>
            </a:r>
            <a:endParaRPr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5161550" y="3066300"/>
            <a:ext cx="440100" cy="4218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4475675" y="3066300"/>
            <a:ext cx="440100" cy="4218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4813150" y="2664175"/>
            <a:ext cx="440100" cy="4218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6456325" y="2867800"/>
            <a:ext cx="375900" cy="1119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6456325" y="3020200"/>
            <a:ext cx="375900" cy="1119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6456325" y="3172600"/>
            <a:ext cx="375900" cy="111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6456325" y="3325000"/>
            <a:ext cx="375900" cy="1119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6957125" y="2867800"/>
            <a:ext cx="375900" cy="1119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6957125" y="3020200"/>
            <a:ext cx="375900" cy="1119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6957125" y="3172600"/>
            <a:ext cx="375900" cy="111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6957125" y="3325000"/>
            <a:ext cx="375900" cy="1119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7457925" y="2867800"/>
            <a:ext cx="375900" cy="1119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7457925" y="3020200"/>
            <a:ext cx="375900" cy="1119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7457925" y="3172600"/>
            <a:ext cx="375900" cy="111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7457925" y="3325000"/>
            <a:ext cx="375900" cy="1119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7958725" y="2867800"/>
            <a:ext cx="375900" cy="1119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7958725" y="3020200"/>
            <a:ext cx="375900" cy="1119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7958725" y="3172600"/>
            <a:ext cx="375900" cy="111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7958725" y="3325000"/>
            <a:ext cx="375900" cy="1119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ACID Properties</a:t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 flipH="1">
            <a:off x="312200" y="1399675"/>
            <a:ext cx="2808000" cy="31785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311700" y="139922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Isolation</a:t>
            </a:r>
            <a:endParaRPr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</a:pPr>
            <a:r>
              <a:rPr lang="en">
                <a:solidFill>
                  <a:schemeClr val="lt1"/>
                </a:solidFill>
              </a:rPr>
              <a:t>Concurrent execution should not have conflicting actions overlapping</a:t>
            </a:r>
            <a:endParaRPr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</a:pPr>
            <a:r>
              <a:rPr lang="en">
                <a:solidFill>
                  <a:schemeClr val="lt1"/>
                </a:solidFill>
              </a:rPr>
              <a:t>QueCC concurrency control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Durability</a:t>
            </a:r>
            <a:endParaRPr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</a:pPr>
            <a:r>
              <a:rPr lang="en">
                <a:solidFill>
                  <a:schemeClr val="lt1"/>
                </a:solidFill>
              </a:rPr>
              <a:t>Committed transactions remain so</a:t>
            </a:r>
            <a:endParaRPr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</a:pPr>
            <a:r>
              <a:rPr lang="en">
                <a:solidFill>
                  <a:schemeClr val="lt1"/>
                </a:solidFill>
              </a:rPr>
              <a:t>open/close functions, previous milestone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3968100" y="2219275"/>
            <a:ext cx="2209500" cy="1539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3959050" y="2219275"/>
            <a:ext cx="220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Isolation</a:t>
            </a:r>
            <a:endParaRPr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6290725" y="2219275"/>
            <a:ext cx="2209500" cy="1539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6281675" y="2219275"/>
            <a:ext cx="220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Durability</a:t>
            </a:r>
            <a:endParaRPr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7089050" y="2823500"/>
            <a:ext cx="696900" cy="660000"/>
          </a:xfrm>
          <a:prstGeom prst="can">
            <a:avLst>
              <a:gd fmla="val 25000" name="adj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4165475" y="2868950"/>
            <a:ext cx="375900" cy="1119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4666275" y="3173750"/>
            <a:ext cx="375900" cy="111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5167075" y="3021350"/>
            <a:ext cx="375900" cy="1119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5667875" y="3326150"/>
            <a:ext cx="375900" cy="1119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3" name="Google Shape;123;p18"/>
          <p:cNvCxnSpPr/>
          <p:nvPr/>
        </p:nvCxnSpPr>
        <p:spPr>
          <a:xfrm>
            <a:off x="4165475" y="3575300"/>
            <a:ext cx="18966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</a:t>
            </a: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312200" y="1399675"/>
            <a:ext cx="2808000" cy="31785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311700" y="139922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Transaction class</a:t>
            </a:r>
            <a:endParaRPr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</a:pPr>
            <a:r>
              <a:rPr lang="en">
                <a:solidFill>
                  <a:schemeClr val="lt1"/>
                </a:solidFill>
              </a:rPr>
              <a:t>Just call run() and it should do the trick</a:t>
            </a:r>
            <a:endParaRPr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</a:pPr>
            <a:r>
              <a:rPr lang="en">
                <a:solidFill>
                  <a:schemeClr val="lt1"/>
                </a:solidFill>
              </a:rPr>
              <a:t>QueCC concurrency execution takes care of most of the transaction functionality, so </a:t>
            </a:r>
            <a:r>
              <a:rPr lang="en" u="sng">
                <a:solidFill>
                  <a:schemeClr val="lt1"/>
                </a:solidFill>
              </a:rPr>
              <a:t>no commits or aborts necessary</a:t>
            </a:r>
            <a:endParaRPr u="sng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Transaction Worker class is modified from the original implementation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3574450" y="1628425"/>
            <a:ext cx="1666200" cy="887400"/>
          </a:xfrm>
          <a:prstGeom prst="flowChartAlternateProcess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Transaction</a:t>
            </a:r>
            <a:endParaRPr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3597625" y="3057125"/>
            <a:ext cx="1666200" cy="887400"/>
          </a:xfrm>
          <a:prstGeom prst="flowChartAlternateProcess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Transaction</a:t>
            </a:r>
            <a:endParaRPr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Worker</a:t>
            </a:r>
            <a:endParaRPr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4288425" y="2620425"/>
            <a:ext cx="284100" cy="332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/>
          <p:nvPr/>
        </p:nvSpPr>
        <p:spPr>
          <a:xfrm flipH="1" rot="5400000">
            <a:off x="6280350" y="271425"/>
            <a:ext cx="1809900" cy="28881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/>
          <p:nvPr/>
        </p:nvSpPr>
        <p:spPr>
          <a:xfrm rot="5400000">
            <a:off x="6298800" y="2394825"/>
            <a:ext cx="1773000" cy="28881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6057100" y="1430325"/>
            <a:ext cx="2328900" cy="57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add_query()</a:t>
            </a:r>
            <a:endParaRPr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5948675" y="3189269"/>
            <a:ext cx="2328900" cy="28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add_transaction()</a:t>
            </a:r>
            <a:endParaRPr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5948675" y="3557301"/>
            <a:ext cx="2328900" cy="28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run()</a:t>
            </a:r>
            <a:endParaRPr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5948675" y="3944519"/>
            <a:ext cx="2328900" cy="28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join</a:t>
            </a:r>
            <a:r>
              <a:rPr lang="en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()</a:t>
            </a:r>
            <a:endParaRPr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5948675" y="4312551"/>
            <a:ext cx="2328900" cy="28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__</a:t>
            </a:r>
            <a:r>
              <a:rPr lang="en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run()</a:t>
            </a:r>
            <a:endParaRPr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41" name="Google Shape;141;p19"/>
          <p:cNvSpPr/>
          <p:nvPr/>
        </p:nvSpPr>
        <p:spPr>
          <a:xfrm flipH="1" rot="10800000">
            <a:off x="5071975" y="516825"/>
            <a:ext cx="449400" cy="5703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Concurrent Execution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QueCC Basics </a:t>
            </a:r>
            <a:endParaRPr/>
          </a:p>
        </p:txBody>
      </p:sp>
      <p:sp>
        <p:nvSpPr>
          <p:cNvPr id="152" name="Google Shape;152;p21"/>
          <p:cNvSpPr/>
          <p:nvPr/>
        </p:nvSpPr>
        <p:spPr>
          <a:xfrm flipH="1">
            <a:off x="312200" y="1399675"/>
            <a:ext cx="2808000" cy="31785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311700" y="139922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Implementing QueCC for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our database concurrency protocols</a:t>
            </a:r>
            <a:br>
              <a:rPr lang="en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u="sng">
                <a:solidFill>
                  <a:schemeClr val="lt1"/>
                </a:solidFill>
              </a:rPr>
              <a:t>2 Phases</a:t>
            </a:r>
            <a:r>
              <a:rPr lang="en">
                <a:solidFill>
                  <a:schemeClr val="lt1"/>
                </a:solidFill>
              </a:rPr>
              <a:t>:</a:t>
            </a:r>
            <a:endParaRPr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</a:pPr>
            <a:r>
              <a:rPr lang="en">
                <a:solidFill>
                  <a:schemeClr val="lt1"/>
                </a:solidFill>
              </a:rPr>
              <a:t>[1] Deterministic priority-based planning of transaction operations in parallel</a:t>
            </a:r>
            <a:br>
              <a:rPr lang="en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</a:pPr>
            <a:r>
              <a:rPr lang="en">
                <a:solidFill>
                  <a:schemeClr val="lt1"/>
                </a:solidFill>
              </a:rPr>
              <a:t>[2] Priority driven execution of plans in parallel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3379475" y="1399225"/>
            <a:ext cx="1666200" cy="887400"/>
          </a:xfrm>
          <a:prstGeom prst="flowChartAlternateProcess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Batching Client Transactions</a:t>
            </a:r>
            <a:endParaRPr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55" name="Google Shape;155;p21"/>
          <p:cNvSpPr/>
          <p:nvPr/>
        </p:nvSpPr>
        <p:spPr>
          <a:xfrm>
            <a:off x="3379475" y="2504750"/>
            <a:ext cx="1666200" cy="2118900"/>
          </a:xfrm>
          <a:prstGeom prst="flowChartAlternateProcess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6" name="Google Shape;156;p21"/>
          <p:cNvCxnSpPr>
            <a:stCxn id="154" idx="2"/>
            <a:endCxn id="155" idx="0"/>
          </p:cNvCxnSpPr>
          <p:nvPr/>
        </p:nvCxnSpPr>
        <p:spPr>
          <a:xfrm>
            <a:off x="4212575" y="2286625"/>
            <a:ext cx="0" cy="21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7" name="Google Shape;157;p21"/>
          <p:cNvSpPr txBox="1"/>
          <p:nvPr/>
        </p:nvSpPr>
        <p:spPr>
          <a:xfrm>
            <a:off x="3370450" y="2504725"/>
            <a:ext cx="1666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Planning Threads </a:t>
            </a:r>
            <a:r>
              <a:rPr lang="en" sz="1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</a:t>
            </a:r>
            <a:r>
              <a:rPr lang="en" sz="1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predetermined</a:t>
            </a:r>
            <a:r>
              <a:rPr lang="en" sz="1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priority)</a:t>
            </a:r>
            <a:endParaRPr sz="1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5435100" y="2504750"/>
            <a:ext cx="977975" cy="2118900"/>
          </a:xfrm>
          <a:prstGeom prst="flowChartAlternateProcess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5426025" y="2495675"/>
            <a:ext cx="98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Execution Queues</a:t>
            </a:r>
            <a:endParaRPr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0" name="Google Shape;160;p21"/>
          <p:cNvCxnSpPr>
            <a:stCxn id="155" idx="3"/>
            <a:endCxn id="158" idx="1"/>
          </p:cNvCxnSpPr>
          <p:nvPr/>
        </p:nvCxnSpPr>
        <p:spPr>
          <a:xfrm>
            <a:off x="5045675" y="3564200"/>
            <a:ext cx="38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1" name="Google Shape;161;p21"/>
          <p:cNvSpPr/>
          <p:nvPr/>
        </p:nvSpPr>
        <p:spPr>
          <a:xfrm>
            <a:off x="5398875" y="1418075"/>
            <a:ext cx="2137200" cy="8874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5380750" y="1399225"/>
            <a:ext cx="215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Execution Threads</a:t>
            </a:r>
            <a:endParaRPr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6856775" y="2481775"/>
            <a:ext cx="1811100" cy="101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Main Memory</a:t>
            </a:r>
            <a:endParaRPr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DB Storage</a:t>
            </a:r>
            <a:endParaRPr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64" name="Google Shape;164;p21"/>
          <p:cNvSpPr/>
          <p:nvPr/>
        </p:nvSpPr>
        <p:spPr>
          <a:xfrm rot="10800000">
            <a:off x="6856775" y="3627600"/>
            <a:ext cx="1811100" cy="7557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5" name="Google Shape;165;p21"/>
          <p:cNvCxnSpPr/>
          <p:nvPr/>
        </p:nvCxnSpPr>
        <p:spPr>
          <a:xfrm rot="10800000">
            <a:off x="5915025" y="2305475"/>
            <a:ext cx="4500" cy="19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6" name="Google Shape;166;p21"/>
          <p:cNvCxnSpPr/>
          <p:nvPr/>
        </p:nvCxnSpPr>
        <p:spPr>
          <a:xfrm>
            <a:off x="7291500" y="2296475"/>
            <a:ext cx="9000" cy="20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7" name="Google Shape;167;p21"/>
          <p:cNvSpPr txBox="1"/>
          <p:nvPr/>
        </p:nvSpPr>
        <p:spPr>
          <a:xfrm>
            <a:off x="6865850" y="3636675"/>
            <a:ext cx="181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Index</a:t>
            </a:r>
            <a:endParaRPr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5616197" y="1798425"/>
            <a:ext cx="436569" cy="344093"/>
          </a:xfrm>
          <a:custGeom>
            <a:rect b="b" l="l" r="r" t="t"/>
            <a:pathLst>
              <a:path extrusionOk="0" h="10142" w="17461">
                <a:moveTo>
                  <a:pt x="0" y="0"/>
                </a:moveTo>
                <a:cubicBezTo>
                  <a:pt x="2898" y="543"/>
                  <a:pt x="17145" y="2536"/>
                  <a:pt x="17386" y="3260"/>
                </a:cubicBezTo>
                <a:cubicBezTo>
                  <a:pt x="17628" y="3984"/>
                  <a:pt x="1449" y="3622"/>
                  <a:pt x="1449" y="4346"/>
                </a:cubicBezTo>
                <a:cubicBezTo>
                  <a:pt x="1449" y="5070"/>
                  <a:pt x="17084" y="6640"/>
                  <a:pt x="17386" y="7606"/>
                </a:cubicBezTo>
                <a:cubicBezTo>
                  <a:pt x="17688" y="8572"/>
                  <a:pt x="5614" y="9719"/>
                  <a:pt x="3260" y="10142"/>
                </a:cubicBezTo>
              </a:path>
            </a:pathLst>
          </a:cu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Google Shape;169;p21"/>
          <p:cNvSpPr/>
          <p:nvPr/>
        </p:nvSpPr>
        <p:spPr>
          <a:xfrm>
            <a:off x="6249184" y="1798425"/>
            <a:ext cx="436569" cy="344093"/>
          </a:xfrm>
          <a:custGeom>
            <a:rect b="b" l="l" r="r" t="t"/>
            <a:pathLst>
              <a:path extrusionOk="0" h="10142" w="17461">
                <a:moveTo>
                  <a:pt x="0" y="0"/>
                </a:moveTo>
                <a:cubicBezTo>
                  <a:pt x="2898" y="543"/>
                  <a:pt x="17145" y="2536"/>
                  <a:pt x="17386" y="3260"/>
                </a:cubicBezTo>
                <a:cubicBezTo>
                  <a:pt x="17628" y="3984"/>
                  <a:pt x="1449" y="3622"/>
                  <a:pt x="1449" y="4346"/>
                </a:cubicBezTo>
                <a:cubicBezTo>
                  <a:pt x="1449" y="5070"/>
                  <a:pt x="17084" y="6640"/>
                  <a:pt x="17386" y="7606"/>
                </a:cubicBezTo>
                <a:cubicBezTo>
                  <a:pt x="17688" y="8572"/>
                  <a:pt x="5614" y="9719"/>
                  <a:pt x="3260" y="10142"/>
                </a:cubicBezTo>
              </a:path>
            </a:pathLst>
          </a:cu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Google Shape;170;p21"/>
          <p:cNvSpPr/>
          <p:nvPr/>
        </p:nvSpPr>
        <p:spPr>
          <a:xfrm>
            <a:off x="6856772" y="1798425"/>
            <a:ext cx="436569" cy="344093"/>
          </a:xfrm>
          <a:custGeom>
            <a:rect b="b" l="l" r="r" t="t"/>
            <a:pathLst>
              <a:path extrusionOk="0" h="10142" w="17461">
                <a:moveTo>
                  <a:pt x="0" y="0"/>
                </a:moveTo>
                <a:cubicBezTo>
                  <a:pt x="2898" y="543"/>
                  <a:pt x="17145" y="2536"/>
                  <a:pt x="17386" y="3260"/>
                </a:cubicBezTo>
                <a:cubicBezTo>
                  <a:pt x="17628" y="3984"/>
                  <a:pt x="1449" y="3622"/>
                  <a:pt x="1449" y="4346"/>
                </a:cubicBezTo>
                <a:cubicBezTo>
                  <a:pt x="1449" y="5070"/>
                  <a:pt x="17084" y="6640"/>
                  <a:pt x="17386" y="7606"/>
                </a:cubicBezTo>
                <a:cubicBezTo>
                  <a:pt x="17688" y="8572"/>
                  <a:pt x="5614" y="9719"/>
                  <a:pt x="3260" y="10142"/>
                </a:cubicBezTo>
              </a:path>
            </a:pathLst>
          </a:cu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Google Shape;171;p21"/>
          <p:cNvSpPr/>
          <p:nvPr/>
        </p:nvSpPr>
        <p:spPr>
          <a:xfrm>
            <a:off x="3681472" y="3111275"/>
            <a:ext cx="436569" cy="344093"/>
          </a:xfrm>
          <a:custGeom>
            <a:rect b="b" l="l" r="r" t="t"/>
            <a:pathLst>
              <a:path extrusionOk="0" h="10142" w="17461">
                <a:moveTo>
                  <a:pt x="0" y="0"/>
                </a:moveTo>
                <a:cubicBezTo>
                  <a:pt x="2898" y="543"/>
                  <a:pt x="17145" y="2536"/>
                  <a:pt x="17386" y="3260"/>
                </a:cubicBezTo>
                <a:cubicBezTo>
                  <a:pt x="17628" y="3984"/>
                  <a:pt x="1449" y="3622"/>
                  <a:pt x="1449" y="4346"/>
                </a:cubicBezTo>
                <a:cubicBezTo>
                  <a:pt x="1449" y="5070"/>
                  <a:pt x="17084" y="6640"/>
                  <a:pt x="17386" y="7606"/>
                </a:cubicBezTo>
                <a:cubicBezTo>
                  <a:pt x="17688" y="8572"/>
                  <a:pt x="5614" y="9719"/>
                  <a:pt x="3260" y="10142"/>
                </a:cubicBezTo>
              </a:path>
            </a:pathLst>
          </a:cu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Google Shape;172;p21"/>
          <p:cNvSpPr/>
          <p:nvPr/>
        </p:nvSpPr>
        <p:spPr>
          <a:xfrm>
            <a:off x="4289059" y="3111275"/>
            <a:ext cx="436569" cy="344093"/>
          </a:xfrm>
          <a:custGeom>
            <a:rect b="b" l="l" r="r" t="t"/>
            <a:pathLst>
              <a:path extrusionOk="0" h="10142" w="17461">
                <a:moveTo>
                  <a:pt x="0" y="0"/>
                </a:moveTo>
                <a:cubicBezTo>
                  <a:pt x="2898" y="543"/>
                  <a:pt x="17145" y="2536"/>
                  <a:pt x="17386" y="3260"/>
                </a:cubicBezTo>
                <a:cubicBezTo>
                  <a:pt x="17628" y="3984"/>
                  <a:pt x="1449" y="3622"/>
                  <a:pt x="1449" y="4346"/>
                </a:cubicBezTo>
                <a:cubicBezTo>
                  <a:pt x="1449" y="5070"/>
                  <a:pt x="17084" y="6640"/>
                  <a:pt x="17386" y="7606"/>
                </a:cubicBezTo>
                <a:cubicBezTo>
                  <a:pt x="17688" y="8572"/>
                  <a:pt x="5614" y="9719"/>
                  <a:pt x="3260" y="10142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Google Shape;173;p21"/>
          <p:cNvSpPr/>
          <p:nvPr/>
        </p:nvSpPr>
        <p:spPr>
          <a:xfrm>
            <a:off x="3665813" y="3627600"/>
            <a:ext cx="126900" cy="554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1"/>
          <p:cNvSpPr/>
          <p:nvPr/>
        </p:nvSpPr>
        <p:spPr>
          <a:xfrm>
            <a:off x="3836313" y="3627600"/>
            <a:ext cx="126900" cy="554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1"/>
          <p:cNvSpPr/>
          <p:nvPr/>
        </p:nvSpPr>
        <p:spPr>
          <a:xfrm>
            <a:off x="4006813" y="3627600"/>
            <a:ext cx="126900" cy="554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1"/>
          <p:cNvSpPr/>
          <p:nvPr/>
        </p:nvSpPr>
        <p:spPr>
          <a:xfrm>
            <a:off x="4273375" y="3627600"/>
            <a:ext cx="126900" cy="5541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1"/>
          <p:cNvSpPr/>
          <p:nvPr/>
        </p:nvSpPr>
        <p:spPr>
          <a:xfrm>
            <a:off x="4443875" y="3627600"/>
            <a:ext cx="126900" cy="5541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1"/>
          <p:cNvSpPr/>
          <p:nvPr/>
        </p:nvSpPr>
        <p:spPr>
          <a:xfrm>
            <a:off x="4614375" y="3627600"/>
            <a:ext cx="126900" cy="5541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1"/>
          <p:cNvSpPr/>
          <p:nvPr/>
        </p:nvSpPr>
        <p:spPr>
          <a:xfrm>
            <a:off x="5717275" y="3111275"/>
            <a:ext cx="126900" cy="5541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1"/>
          <p:cNvSpPr/>
          <p:nvPr/>
        </p:nvSpPr>
        <p:spPr>
          <a:xfrm>
            <a:off x="5887775" y="3111275"/>
            <a:ext cx="126900" cy="5541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1"/>
          <p:cNvSpPr/>
          <p:nvPr/>
        </p:nvSpPr>
        <p:spPr>
          <a:xfrm>
            <a:off x="6058275" y="3111275"/>
            <a:ext cx="126900" cy="5541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"/>
          <p:cNvSpPr/>
          <p:nvPr/>
        </p:nvSpPr>
        <p:spPr>
          <a:xfrm>
            <a:off x="5717263" y="3728400"/>
            <a:ext cx="126900" cy="554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1"/>
          <p:cNvSpPr/>
          <p:nvPr/>
        </p:nvSpPr>
        <p:spPr>
          <a:xfrm>
            <a:off x="5887763" y="3728400"/>
            <a:ext cx="126900" cy="554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1"/>
          <p:cNvSpPr/>
          <p:nvPr/>
        </p:nvSpPr>
        <p:spPr>
          <a:xfrm>
            <a:off x="6058263" y="3728400"/>
            <a:ext cx="126900" cy="554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1"/>
          <p:cNvSpPr txBox="1"/>
          <p:nvPr/>
        </p:nvSpPr>
        <p:spPr>
          <a:xfrm>
            <a:off x="3431975" y="780925"/>
            <a:ext cx="161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Phase 1</a:t>
            </a:r>
            <a:endParaRPr>
              <a:solidFill>
                <a:schemeClr val="accent4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5919525" y="773350"/>
            <a:ext cx="137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Phase 2</a:t>
            </a:r>
            <a:endParaRPr>
              <a:solidFill>
                <a:schemeClr val="accent5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87" name="Google Shape;187;p21"/>
          <p:cNvSpPr/>
          <p:nvPr/>
        </p:nvSpPr>
        <p:spPr>
          <a:xfrm>
            <a:off x="4212575" y="4841775"/>
            <a:ext cx="3557350" cy="218099"/>
          </a:xfrm>
          <a:custGeom>
            <a:rect b="b" l="l" r="r" t="t"/>
            <a:pathLst>
              <a:path extrusionOk="0" h="15770" w="142294">
                <a:moveTo>
                  <a:pt x="0" y="2567"/>
                </a:moveTo>
                <a:lnTo>
                  <a:pt x="0" y="15770"/>
                </a:lnTo>
                <a:lnTo>
                  <a:pt x="142294" y="15770"/>
                </a:lnTo>
                <a:lnTo>
                  <a:pt x="142294" y="0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88" name="Google Shape;188;p21"/>
          <p:cNvCxnSpPr/>
          <p:nvPr/>
        </p:nvCxnSpPr>
        <p:spPr>
          <a:xfrm rot="10800000">
            <a:off x="7766150" y="4623650"/>
            <a:ext cx="10500" cy="394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