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29"/>
  </p:notesMasterIdLst>
  <p:sldIdLst>
    <p:sldId id="322" r:id="rId3"/>
    <p:sldId id="448" r:id="rId4"/>
    <p:sldId id="492" r:id="rId5"/>
    <p:sldId id="453" r:id="rId6"/>
    <p:sldId id="488" r:id="rId7"/>
    <p:sldId id="489" r:id="rId8"/>
    <p:sldId id="405" r:id="rId9"/>
    <p:sldId id="463" r:id="rId10"/>
    <p:sldId id="490" r:id="rId11"/>
    <p:sldId id="493" r:id="rId12"/>
    <p:sldId id="432" r:id="rId13"/>
    <p:sldId id="381" r:id="rId14"/>
    <p:sldId id="384" r:id="rId15"/>
    <p:sldId id="434" r:id="rId16"/>
    <p:sldId id="435" r:id="rId17"/>
    <p:sldId id="383" r:id="rId18"/>
    <p:sldId id="494" r:id="rId19"/>
    <p:sldId id="424" r:id="rId20"/>
    <p:sldId id="486" r:id="rId21"/>
    <p:sldId id="491" r:id="rId22"/>
    <p:sldId id="436" r:id="rId23"/>
    <p:sldId id="399" r:id="rId24"/>
    <p:sldId id="386" r:id="rId25"/>
    <p:sldId id="438" r:id="rId26"/>
    <p:sldId id="402" r:id="rId27"/>
    <p:sldId id="273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8" autoAdjust="0"/>
    <p:restoredTop sz="96928"/>
  </p:normalViewPr>
  <p:slideViewPr>
    <p:cSldViewPr snapToGrid="0" snapToObjects="1" showGuides="1">
      <p:cViewPr varScale="1">
        <p:scale>
          <a:sx n="122" d="100"/>
          <a:sy n="122" d="100"/>
        </p:scale>
        <p:origin x="240" y="3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3/28/21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13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8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3/28/21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78.svg"/><Relationship Id="rId3" Type="http://schemas.openxmlformats.org/officeDocument/2006/relationships/image" Target="../media/image65.svg"/><Relationship Id="rId7" Type="http://schemas.openxmlformats.org/officeDocument/2006/relationships/image" Target="../media/image33.pn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" Type="http://schemas.openxmlformats.org/officeDocument/2006/relationships/image" Target="../media/image27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svg"/><Relationship Id="rId11" Type="http://schemas.openxmlformats.org/officeDocument/2006/relationships/image" Target="../media/image70.svg"/><Relationship Id="rId5" Type="http://schemas.openxmlformats.org/officeDocument/2006/relationships/image" Target="../media/image66.svg"/><Relationship Id="rId15" Type="http://schemas.openxmlformats.org/officeDocument/2006/relationships/image" Target="../media/image80.svg"/><Relationship Id="rId10" Type="http://schemas.openxmlformats.org/officeDocument/2006/relationships/image" Target="../media/image69.svg"/><Relationship Id="rId4" Type="http://schemas.openxmlformats.org/officeDocument/2006/relationships/image" Target="../media/image31.png"/><Relationship Id="rId9" Type="http://schemas.openxmlformats.org/officeDocument/2006/relationships/image" Target="../media/image68.png"/><Relationship Id="rId1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6.svg"/><Relationship Id="rId7" Type="http://schemas.openxmlformats.org/officeDocument/2006/relationships/image" Target="../media/image20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88.svg"/><Relationship Id="rId10" Type="http://schemas.openxmlformats.org/officeDocument/2006/relationships/image" Target="../media/image89.png"/><Relationship Id="rId4" Type="http://schemas.openxmlformats.org/officeDocument/2006/relationships/image" Target="../media/image87.png"/><Relationship Id="rId9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ilientdb.com/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3" Type="http://schemas.openxmlformats.org/officeDocument/2006/relationships/image" Target="../media/image28.svg"/><Relationship Id="rId7" Type="http://schemas.openxmlformats.org/officeDocument/2006/relationships/image" Target="../media/image24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image" Target="../media/image27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32.svg"/><Relationship Id="rId5" Type="http://schemas.openxmlformats.org/officeDocument/2006/relationships/image" Target="../media/image30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19" Type="http://schemas.openxmlformats.org/officeDocument/2006/relationships/image" Target="../media/image40.svg"/><Relationship Id="rId4" Type="http://schemas.openxmlformats.org/officeDocument/2006/relationships/image" Target="../media/image29.png"/><Relationship Id="rId9" Type="http://schemas.openxmlformats.org/officeDocument/2006/relationships/image" Target="../media/image26.sv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3" Type="http://schemas.openxmlformats.org/officeDocument/2006/relationships/image" Target="../media/image42.svg"/><Relationship Id="rId21" Type="http://schemas.openxmlformats.org/officeDocument/2006/relationships/image" Target="../media/image60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5" Type="http://schemas.openxmlformats.org/officeDocument/2006/relationships/image" Target="../media/image64.sv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63.pn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23" Type="http://schemas.openxmlformats.org/officeDocument/2006/relationships/image" Target="../media/image62.sv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65.svg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svg"/><Relationship Id="rId11" Type="http://schemas.openxmlformats.org/officeDocument/2006/relationships/image" Target="../media/image70.svg"/><Relationship Id="rId5" Type="http://schemas.openxmlformats.org/officeDocument/2006/relationships/image" Target="../media/image66.svg"/><Relationship Id="rId10" Type="http://schemas.openxmlformats.org/officeDocument/2006/relationships/image" Target="../media/image69.svg"/><Relationship Id="rId4" Type="http://schemas.openxmlformats.org/officeDocument/2006/relationships/image" Target="../media/image31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svg"/><Relationship Id="rId7" Type="http://schemas.openxmlformats.org/officeDocument/2006/relationships/image" Target="../media/image74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7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714"/>
            <a:ext cx="11456276" cy="1280019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Palatino Linotype" panose="02040502050505030304" pitchFamily="18" charset="0"/>
              </a:rPr>
              <a:t>RCC: Resilient Concurrent Consensus for</a:t>
            </a:r>
            <a:br>
              <a:rPr lang="en-US" sz="4000" dirty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r>
              <a:rPr lang="en-US" sz="4000" dirty="0">
                <a:solidFill>
                  <a:schemeClr val="tx1"/>
                </a:solidFill>
                <a:latin typeface="Palatino Linotype" panose="02040502050505030304" pitchFamily="18" charset="0"/>
              </a:rPr>
              <a:t>High-Throughput Secure Transaction Processing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036" y="3514859"/>
            <a:ext cx="1970353" cy="444137"/>
          </a:xfrm>
        </p:spPr>
        <p:txBody>
          <a:bodyPr/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8" name="Picture 7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7196BD4-410A-C543-88F8-5E7C61B94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91" y="1877269"/>
            <a:ext cx="1707251" cy="1627099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53BC399-5D6C-DD4F-AFE4-6001797570D0}"/>
              </a:ext>
            </a:extLst>
          </p:cNvPr>
          <p:cNvSpPr txBox="1">
            <a:spLocks/>
          </p:cNvSpPr>
          <p:nvPr/>
        </p:nvSpPr>
        <p:spPr bwMode="auto">
          <a:xfrm>
            <a:off x="4881514" y="3534772"/>
            <a:ext cx="1970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0A2F825-3750-8149-BC58-4B44A8C81E88}"/>
              </a:ext>
            </a:extLst>
          </p:cNvPr>
          <p:cNvSpPr txBox="1">
            <a:spLocks/>
          </p:cNvSpPr>
          <p:nvPr/>
        </p:nvSpPr>
        <p:spPr bwMode="auto">
          <a:xfrm>
            <a:off x="9231534" y="3588438"/>
            <a:ext cx="2684397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4019705" y="4094652"/>
            <a:ext cx="3769997" cy="117981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MokaBlox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LLC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</p:txBody>
      </p:sp>
      <p:pic>
        <p:nvPicPr>
          <p:cNvPr id="7" name="Picture 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0C4084A-C7EF-A143-B833-E5AABD5D8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042" y="1877269"/>
            <a:ext cx="2419966" cy="1627099"/>
          </a:xfrm>
          <a:prstGeom prst="rect">
            <a:avLst/>
          </a:prstGeom>
        </p:spPr>
      </p:pic>
      <p:pic>
        <p:nvPicPr>
          <p:cNvPr id="18" name="Picture 1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9F47B4CD-1AED-0544-BB1D-4B8FAC182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588" y="5923760"/>
            <a:ext cx="2364824" cy="1066009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653576-F20B-FA4D-A59D-67887A255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412" y="5935005"/>
            <a:ext cx="2415913" cy="973235"/>
          </a:xfrm>
          <a:prstGeom prst="rect">
            <a:avLst/>
          </a:prstGeom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F79FF541-A4A4-874C-B2FC-0CCE8D213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8670" y="1769051"/>
            <a:ext cx="1410120" cy="18801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43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87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18" y="19876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Limits Current Systems?</a:t>
            </a:r>
            <a:b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Primary-Backup Paradigm</a:t>
            </a:r>
            <a:endParaRPr lang="en-US" altLang="en-US" sz="32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B1DA5656-B10F-594F-AF28-3A0020310F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2197889" y="407806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4A5BB-B90E-2D4A-BFED-E262F48306C3}"/>
              </a:ext>
            </a:extLst>
          </p:cNvPr>
          <p:cNvSpPr txBox="1"/>
          <p:nvPr/>
        </p:nvSpPr>
        <p:spPr>
          <a:xfrm>
            <a:off x="2655089" y="606352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pic>
        <p:nvPicPr>
          <p:cNvPr id="11" name="Graphic 10" descr="Devil face with solid fill with solid fill">
            <a:extLst>
              <a:ext uri="{FF2B5EF4-FFF2-40B4-BE49-F238E27FC236}">
                <a16:creationId xmlns:a16="http://schemas.microsoft.com/office/drawing/2014/main" id="{2721138E-455E-1542-89FC-19A97C11B1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3318" y="4607557"/>
            <a:ext cx="1606290" cy="1606290"/>
          </a:xfrm>
          <a:prstGeom prst="rect">
            <a:avLst/>
          </a:prstGeom>
        </p:spPr>
      </p:pic>
      <p:pic>
        <p:nvPicPr>
          <p:cNvPr id="25" name="Graphic 24" descr="No sign with solid fill">
            <a:extLst>
              <a:ext uri="{FF2B5EF4-FFF2-40B4-BE49-F238E27FC236}">
                <a16:creationId xmlns:a16="http://schemas.microsoft.com/office/drawing/2014/main" id="{E12E1D63-8597-CD43-AA18-A192E0C71D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31941" y="3169620"/>
            <a:ext cx="3096854" cy="3096854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B4483BC-DEB0-994F-92F3-8B3CD34DFB2C}"/>
              </a:ext>
            </a:extLst>
          </p:cNvPr>
          <p:cNvSpPr txBox="1">
            <a:spLocks/>
          </p:cNvSpPr>
          <p:nvPr/>
        </p:nvSpPr>
        <p:spPr bwMode="auto">
          <a:xfrm rot="20248506">
            <a:off x="657693" y="275041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System Halts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7" name="Graphic 36" descr="Crown with solid fill">
            <a:extLst>
              <a:ext uri="{FF2B5EF4-FFF2-40B4-BE49-F238E27FC236}">
                <a16:creationId xmlns:a16="http://schemas.microsoft.com/office/drawing/2014/main" id="{CEC381F7-601A-0E48-920F-A2C1E5CDF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5066090" y="2081191"/>
            <a:ext cx="914400" cy="9144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30308AD-1530-BC4B-A395-ED4553B70832}"/>
              </a:ext>
            </a:extLst>
          </p:cNvPr>
          <p:cNvSpPr txBox="1">
            <a:spLocks/>
          </p:cNvSpPr>
          <p:nvPr/>
        </p:nvSpPr>
        <p:spPr bwMode="auto">
          <a:xfrm rot="20243815">
            <a:off x="721632" y="272542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Replace Primary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BE180CD-5C58-C342-BCA1-82E8B1214DB5}"/>
              </a:ext>
            </a:extLst>
          </p:cNvPr>
          <p:cNvSpPr txBox="1">
            <a:spLocks/>
          </p:cNvSpPr>
          <p:nvPr/>
        </p:nvSpPr>
        <p:spPr bwMode="auto">
          <a:xfrm>
            <a:off x="4596835" y="5657652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Fall in throughput!</a:t>
            </a:r>
            <a:endParaRPr lang="en-US" alt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4AD2C6-AC7F-084F-AD44-E6FC7918D982}"/>
              </a:ext>
            </a:extLst>
          </p:cNvPr>
          <p:cNvSpPr txBox="1"/>
          <p:nvPr/>
        </p:nvSpPr>
        <p:spPr>
          <a:xfrm>
            <a:off x="5505807" y="404165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625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6 L 0.40782 -0.206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40495 -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6" grpId="0"/>
      <p:bldP spid="36" grpId="1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Our Proposal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562844"/>
            <a:ext cx="11970935" cy="2506737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B4DC37-785F-8046-8BC6-8FDBF93F8E1B}"/>
              </a:ext>
            </a:extLst>
          </p:cNvPr>
          <p:cNvSpPr txBox="1">
            <a:spLocks/>
          </p:cNvSpPr>
          <p:nvPr/>
        </p:nvSpPr>
        <p:spPr bwMode="auto">
          <a:xfrm>
            <a:off x="899318" y="4818370"/>
            <a:ext cx="10515600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Resilient Concurrent Consensus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58" y="532060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RCC</a:t>
            </a:r>
            <a:r>
              <a:rPr lang="en-US" b="1" dirty="0">
                <a:latin typeface="Palatino Linotype" panose="02040502050505030304" pitchFamily="18" charset="0"/>
              </a:rPr>
              <a:t> Paradigm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4D0-464E-A64F-B492-ACDB5294F9C0}"/>
              </a:ext>
            </a:extLst>
          </p:cNvPr>
          <p:cNvSpPr txBox="1"/>
          <p:nvPr/>
        </p:nvSpPr>
        <p:spPr>
          <a:xfrm>
            <a:off x="55440" y="2391994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2142E-6C74-9346-B3A4-A9F8372F99CB}"/>
              </a:ext>
            </a:extLst>
          </p:cNvPr>
          <p:cNvSpPr txBox="1"/>
          <p:nvPr/>
        </p:nvSpPr>
        <p:spPr>
          <a:xfrm>
            <a:off x="70479" y="3033598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151A-BC4A-8843-9561-21F424B77C62}"/>
              </a:ext>
            </a:extLst>
          </p:cNvPr>
          <p:cNvSpPr/>
          <p:nvPr/>
        </p:nvSpPr>
        <p:spPr>
          <a:xfrm>
            <a:off x="2542235" y="2210636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55CBF-9A6D-644C-8068-E2AA57FB5F02}"/>
              </a:ext>
            </a:extLst>
          </p:cNvPr>
          <p:cNvSpPr/>
          <p:nvPr/>
        </p:nvSpPr>
        <p:spPr>
          <a:xfrm>
            <a:off x="5878286" y="2210636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46118-D75D-D544-9CC7-D1E135384E0D}"/>
              </a:ext>
            </a:extLst>
          </p:cNvPr>
          <p:cNvSpPr/>
          <p:nvPr/>
        </p:nvSpPr>
        <p:spPr>
          <a:xfrm>
            <a:off x="9214337" y="2204924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B6D4D-8A48-3F4D-90AE-ED4EB913A122}"/>
              </a:ext>
            </a:extLst>
          </p:cNvPr>
          <p:cNvSpPr txBox="1"/>
          <p:nvPr/>
        </p:nvSpPr>
        <p:spPr>
          <a:xfrm>
            <a:off x="3234510" y="2241549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F922F-86DE-C645-AB2F-0F3250B3F7A4}"/>
              </a:ext>
            </a:extLst>
          </p:cNvPr>
          <p:cNvSpPr txBox="1"/>
          <p:nvPr/>
        </p:nvSpPr>
        <p:spPr>
          <a:xfrm>
            <a:off x="6570561" y="2240489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186D5-D308-0E4C-9CA9-CD3A9FE8EA0E}"/>
              </a:ext>
            </a:extLst>
          </p:cNvPr>
          <p:cNvSpPr txBox="1"/>
          <p:nvPr/>
        </p:nvSpPr>
        <p:spPr>
          <a:xfrm>
            <a:off x="9901590" y="2191304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76694-A678-E946-8DBB-C3DF91DA3E65}"/>
              </a:ext>
            </a:extLst>
          </p:cNvPr>
          <p:cNvSpPr txBox="1"/>
          <p:nvPr/>
        </p:nvSpPr>
        <p:spPr>
          <a:xfrm>
            <a:off x="2558906" y="2949200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12EE9-3A85-5F47-AB91-9D5A08F8C4CB}"/>
              </a:ext>
            </a:extLst>
          </p:cNvPr>
          <p:cNvSpPr txBox="1"/>
          <p:nvPr/>
        </p:nvSpPr>
        <p:spPr>
          <a:xfrm>
            <a:off x="5891012" y="2956400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C4C58-6F6C-C34F-8BAC-F5ECD9987B0A}"/>
              </a:ext>
            </a:extLst>
          </p:cNvPr>
          <p:cNvSpPr txBox="1"/>
          <p:nvPr/>
        </p:nvSpPr>
        <p:spPr>
          <a:xfrm>
            <a:off x="9239788" y="2863634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4C27118-D403-9A4E-BA23-0373CBCA2845}"/>
              </a:ext>
            </a:extLst>
          </p:cNvPr>
          <p:cNvCxnSpPr>
            <a:cxnSpLocks/>
          </p:cNvCxnSpPr>
          <p:nvPr/>
        </p:nvCxnSpPr>
        <p:spPr>
          <a:xfrm rot="10800000">
            <a:off x="2529510" y="3854701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9680F-D426-0D43-9ABF-2B0395B582F5}"/>
              </a:ext>
            </a:extLst>
          </p:cNvPr>
          <p:cNvCxnSpPr>
            <a:cxnSpLocks/>
          </p:cNvCxnSpPr>
          <p:nvPr/>
        </p:nvCxnSpPr>
        <p:spPr>
          <a:xfrm>
            <a:off x="2026464" y="265296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57214-8441-CF40-8EDE-340EB24CCFFE}"/>
              </a:ext>
            </a:extLst>
          </p:cNvPr>
          <p:cNvCxnSpPr>
            <a:cxnSpLocks/>
          </p:cNvCxnSpPr>
          <p:nvPr/>
        </p:nvCxnSpPr>
        <p:spPr>
          <a:xfrm>
            <a:off x="2010314" y="337189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361989" y="3149925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98040" y="3172337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004889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2004889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004889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004889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62190" y="5356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90981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548738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001623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798203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244588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063071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4068230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063071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234271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063071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891871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720671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923608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890541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04174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867495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19989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867267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549471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097109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52273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355950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196646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97621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743800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714217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748639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689888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733402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741302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780000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724746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933771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579099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577852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564956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793485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15169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080012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080012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080012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080012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080012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999897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999897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999897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999897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999897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2239596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4058079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2229279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4058079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886879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715679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894698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897195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876563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886879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876563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886879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544479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3261531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736310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738807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718175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728491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718175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728491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707859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928779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546974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559785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546974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2075020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2075020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2075020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2075020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2075020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798662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757474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761771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803964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762776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767073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798662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757474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761771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798941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757753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762050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842037" y="28140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720209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2996179" y="6411284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2 parallel instances.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Challenges?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5929" y="1992380"/>
            <a:ext cx="9907675" cy="3328988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</a:t>
            </a:r>
            <a:r>
              <a:rPr lang="en-US" sz="2400" b="1" i="1" dirty="0">
                <a:latin typeface="Palatino Linotype" panose="02040502050505030304" pitchFamily="18" charset="0"/>
              </a:rPr>
              <a:t>securely</a:t>
            </a:r>
            <a:r>
              <a:rPr lang="en-US" sz="2400" dirty="0">
                <a:latin typeface="Palatino Linotype" panose="02040502050505030304" pitchFamily="18" charset="0"/>
              </a:rPr>
              <a:t> order the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Does </a:t>
            </a:r>
            <a:r>
              <a:rPr lang="en-US" sz="2400" b="1" i="1" dirty="0">
                <a:latin typeface="Palatino Linotype" panose="02040502050505030304" pitchFamily="18" charset="0"/>
              </a:rPr>
              <a:t>failure of one instance</a:t>
            </a:r>
            <a:r>
              <a:rPr lang="en-US" sz="2400" dirty="0">
                <a:latin typeface="Palatino Linotype" panose="02040502050505030304" pitchFamily="18" charset="0"/>
              </a:rPr>
              <a:t> causes other instances to stop?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Can there be </a:t>
            </a:r>
            <a:r>
              <a:rPr lang="en-US" sz="2400" b="1" i="1" dirty="0">
                <a:latin typeface="Palatino Linotype" panose="02040502050505030304" pitchFamily="18" charset="0"/>
              </a:rPr>
              <a:t>continuous ordering</a:t>
            </a:r>
            <a:r>
              <a:rPr lang="en-US" sz="2400" dirty="0">
                <a:latin typeface="Palatino Linotype" panose="02040502050505030304" pitchFamily="18" charset="0"/>
              </a:rPr>
              <a:t> of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fend against </a:t>
            </a:r>
            <a:r>
              <a:rPr lang="en-US" sz="2400" b="1" i="1" dirty="0">
                <a:latin typeface="Palatino Linotype" panose="02040502050505030304" pitchFamily="18" charset="0"/>
              </a:rPr>
              <a:t>coordinated attacks</a:t>
            </a:r>
            <a:r>
              <a:rPr lang="en-US" sz="2400" dirty="0">
                <a:latin typeface="Palatino Linotype" panose="02040502050505030304" pitchFamily="18" charset="0"/>
              </a:rPr>
              <a:t>?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365687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28634" y="0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1" name="Graphic 10" descr="Female Profile">
            <a:extLst>
              <a:ext uri="{FF2B5EF4-FFF2-40B4-BE49-F238E27FC236}">
                <a16:creationId xmlns:a16="http://schemas.microsoft.com/office/drawing/2014/main" id="{B522172E-ADD5-3443-A8DB-65C7337B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217" y="3235481"/>
            <a:ext cx="1663047" cy="16630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C94096-7508-C54C-B1ED-A7C8DCCB3A23}"/>
              </a:ext>
            </a:extLst>
          </p:cNvPr>
          <p:cNvSpPr txBox="1">
            <a:spLocks/>
          </p:cNvSpPr>
          <p:nvPr/>
        </p:nvSpPr>
        <p:spPr bwMode="auto">
          <a:xfrm>
            <a:off x="45888" y="928263"/>
            <a:ext cx="6596072" cy="19389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transfer</a:t>
            </a:r>
            <a:r>
              <a:rPr lang="en-US" altLang="en-US" sz="2400" dirty="0">
                <a:latin typeface="Palatino Linotype" panose="02040502050505030304" pitchFamily="18" charset="0"/>
              </a:rPr>
              <a:t>(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A,B,m</a:t>
            </a:r>
            <a:r>
              <a:rPr lang="en-US" altLang="en-US" sz="2400" dirty="0">
                <a:latin typeface="Palatino Linotype" panose="02040502050505030304" pitchFamily="18" charset="0"/>
              </a:rPr>
              <a:t>) 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if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&gt; m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then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=</a:t>
            </a:r>
            <a:r>
              <a:rPr lang="en-US" altLang="en-US" sz="2400" dirty="0">
                <a:latin typeface="Palatino Linotype" panose="02040502050505030304" pitchFamily="18" charset="0"/>
              </a:rPr>
              <a:t>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(A) – m;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=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+ m;</a:t>
            </a:r>
          </a:p>
        </p:txBody>
      </p:sp>
      <p:pic>
        <p:nvPicPr>
          <p:cNvPr id="20" name="Graphic 19" descr="Suitcase">
            <a:extLst>
              <a:ext uri="{FF2B5EF4-FFF2-40B4-BE49-F238E27FC236}">
                <a16:creationId xmlns:a16="http://schemas.microsoft.com/office/drawing/2014/main" id="{860BE9D5-0FAD-2649-8D65-B5A7158B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65" y="5050825"/>
            <a:ext cx="2181131" cy="84263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8AF14DC-76C9-DA4E-A724-45D9519DB219}"/>
              </a:ext>
            </a:extLst>
          </p:cNvPr>
          <p:cNvSpPr txBox="1">
            <a:spLocks/>
          </p:cNvSpPr>
          <p:nvPr/>
        </p:nvSpPr>
        <p:spPr bwMode="auto">
          <a:xfrm>
            <a:off x="1105957" y="5262349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692908-7A11-9F49-BA1D-9E89F763C687}"/>
              </a:ext>
            </a:extLst>
          </p:cNvPr>
          <p:cNvSpPr txBox="1">
            <a:spLocks/>
          </p:cNvSpPr>
          <p:nvPr/>
        </p:nvSpPr>
        <p:spPr bwMode="auto">
          <a:xfrm>
            <a:off x="8196123" y="3812922"/>
            <a:ext cx="3995877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T1: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transfer(Alice, Bob, 2)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T2: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transfer(Bob, Eve, 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7C14E2-9474-4446-96C1-8D896D3BD6D3}"/>
              </a:ext>
            </a:extLst>
          </p:cNvPr>
          <p:cNvGrpSpPr/>
          <p:nvPr/>
        </p:nvGrpSpPr>
        <p:grpSpPr>
          <a:xfrm>
            <a:off x="251281" y="3120091"/>
            <a:ext cx="1798843" cy="1959142"/>
            <a:chOff x="919383" y="3205054"/>
            <a:chExt cx="1798843" cy="19591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99047-C17A-7F49-9374-A69E60909BA2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21" name="Graphic 20" descr="School girl with solid fill">
              <a:extLst>
                <a:ext uri="{FF2B5EF4-FFF2-40B4-BE49-F238E27FC236}">
                  <a16:creationId xmlns:a16="http://schemas.microsoft.com/office/drawing/2014/main" id="{A472CD4B-633C-D14E-906E-260B6A3F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44289-F188-3446-9F25-5E1D96977F3A}"/>
              </a:ext>
            </a:extLst>
          </p:cNvPr>
          <p:cNvGrpSpPr/>
          <p:nvPr/>
        </p:nvGrpSpPr>
        <p:grpSpPr>
          <a:xfrm>
            <a:off x="3110612" y="3094059"/>
            <a:ext cx="1798843" cy="1945890"/>
            <a:chOff x="3076398" y="3205054"/>
            <a:chExt cx="1798843" cy="1945890"/>
          </a:xfrm>
        </p:grpSpPr>
        <p:pic>
          <p:nvPicPr>
            <p:cNvPr id="23" name="Graphic 22" descr="School boy with solid fill">
              <a:extLst>
                <a:ext uri="{FF2B5EF4-FFF2-40B4-BE49-F238E27FC236}">
                  <a16:creationId xmlns:a16="http://schemas.microsoft.com/office/drawing/2014/main" id="{D376C02B-6ED9-B145-9080-5B5FBE83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92B76-ECAD-C04B-854D-13C8283C3923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6A2A35C-7EB5-B24A-BF39-6D7DFE4AE19E}"/>
              </a:ext>
            </a:extLst>
          </p:cNvPr>
          <p:cNvSpPr txBox="1"/>
          <p:nvPr/>
        </p:nvSpPr>
        <p:spPr>
          <a:xfrm>
            <a:off x="6133240" y="4562742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</a:t>
            </a:r>
          </a:p>
        </p:txBody>
      </p:sp>
      <p:pic>
        <p:nvPicPr>
          <p:cNvPr id="28" name="Graphic 27" descr="Suitcase">
            <a:extLst>
              <a:ext uri="{FF2B5EF4-FFF2-40B4-BE49-F238E27FC236}">
                <a16:creationId xmlns:a16="http://schemas.microsoft.com/office/drawing/2014/main" id="{71C624F4-0D3B-D349-8AC1-9A5CB3B50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9466" y="5053857"/>
            <a:ext cx="2181131" cy="842636"/>
          </a:xfrm>
          <a:prstGeom prst="rect">
            <a:avLst/>
          </a:prstGeom>
        </p:spPr>
      </p:pic>
      <p:pic>
        <p:nvPicPr>
          <p:cNvPr id="29" name="Graphic 28" descr="Suitcase">
            <a:extLst>
              <a:ext uri="{FF2B5EF4-FFF2-40B4-BE49-F238E27FC236}">
                <a16:creationId xmlns:a16="http://schemas.microsoft.com/office/drawing/2014/main" id="{AFD35669-27EB-6446-9FAC-7C169C951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323" y="5039939"/>
            <a:ext cx="2181131" cy="84263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8D57AF5-22BC-6547-807D-570870EF6FAB}"/>
              </a:ext>
            </a:extLst>
          </p:cNvPr>
          <p:cNvSpPr txBox="1">
            <a:spLocks/>
          </p:cNvSpPr>
          <p:nvPr/>
        </p:nvSpPr>
        <p:spPr bwMode="auto">
          <a:xfrm>
            <a:off x="3842754" y="529079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8377543-851B-814D-A769-B301BEBFB15E}"/>
              </a:ext>
            </a:extLst>
          </p:cNvPr>
          <p:cNvSpPr txBox="1">
            <a:spLocks/>
          </p:cNvSpPr>
          <p:nvPr/>
        </p:nvSpPr>
        <p:spPr bwMode="auto">
          <a:xfrm>
            <a:off x="6587402" y="526898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6737935-16CC-4E44-B93C-EFB1FED45AC1}"/>
              </a:ext>
            </a:extLst>
          </p:cNvPr>
          <p:cNvSpPr txBox="1">
            <a:spLocks/>
          </p:cNvSpPr>
          <p:nvPr/>
        </p:nvSpPr>
        <p:spPr bwMode="auto">
          <a:xfrm>
            <a:off x="1470845" y="6311900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1: T1 then T2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8C7AD7C-A1B7-D440-A0DA-D16F170D93A7}"/>
              </a:ext>
            </a:extLst>
          </p:cNvPr>
          <p:cNvSpPr txBox="1">
            <a:spLocks/>
          </p:cNvSpPr>
          <p:nvPr/>
        </p:nvSpPr>
        <p:spPr bwMode="auto">
          <a:xfrm>
            <a:off x="1105956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2327CFE-4497-DC43-A392-29083AD9F72B}"/>
              </a:ext>
            </a:extLst>
          </p:cNvPr>
          <p:cNvSpPr txBox="1">
            <a:spLocks/>
          </p:cNvSpPr>
          <p:nvPr/>
        </p:nvSpPr>
        <p:spPr bwMode="auto">
          <a:xfrm>
            <a:off x="3847314" y="5289713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F04FE87-823C-6E4D-8103-17D3A5BCD8AC}"/>
              </a:ext>
            </a:extLst>
          </p:cNvPr>
          <p:cNvSpPr txBox="1">
            <a:spLocks/>
          </p:cNvSpPr>
          <p:nvPr/>
        </p:nvSpPr>
        <p:spPr bwMode="auto">
          <a:xfrm>
            <a:off x="3842753" y="5289712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1D4A95-F25E-6940-83A9-75067A900663}"/>
              </a:ext>
            </a:extLst>
          </p:cNvPr>
          <p:cNvSpPr txBox="1">
            <a:spLocks/>
          </p:cNvSpPr>
          <p:nvPr/>
        </p:nvSpPr>
        <p:spPr bwMode="auto">
          <a:xfrm>
            <a:off x="6606952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47F1CE8-016D-6C44-8216-C3AD9D149C40}"/>
              </a:ext>
            </a:extLst>
          </p:cNvPr>
          <p:cNvSpPr txBox="1">
            <a:spLocks/>
          </p:cNvSpPr>
          <p:nvPr/>
        </p:nvSpPr>
        <p:spPr bwMode="auto">
          <a:xfrm>
            <a:off x="1121309" y="528971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30853BF-70D4-5847-B19D-14893E68604E}"/>
              </a:ext>
            </a:extLst>
          </p:cNvPr>
          <p:cNvSpPr txBox="1">
            <a:spLocks/>
          </p:cNvSpPr>
          <p:nvPr/>
        </p:nvSpPr>
        <p:spPr bwMode="auto">
          <a:xfrm>
            <a:off x="3862304" y="529607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E92FF0-1FE6-EB4C-80D7-94C56271E294}"/>
              </a:ext>
            </a:extLst>
          </p:cNvPr>
          <p:cNvSpPr txBox="1">
            <a:spLocks/>
          </p:cNvSpPr>
          <p:nvPr/>
        </p:nvSpPr>
        <p:spPr bwMode="auto">
          <a:xfrm>
            <a:off x="6591961" y="526469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519715-B274-6C48-9E5A-DBCB16DB4658}"/>
              </a:ext>
            </a:extLst>
          </p:cNvPr>
          <p:cNvSpPr txBox="1">
            <a:spLocks/>
          </p:cNvSpPr>
          <p:nvPr/>
        </p:nvSpPr>
        <p:spPr bwMode="auto">
          <a:xfrm>
            <a:off x="3862303" y="5287498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C21C5B3-7EFA-1A40-8430-0F4E62B21CDC}"/>
              </a:ext>
            </a:extLst>
          </p:cNvPr>
          <p:cNvSpPr txBox="1">
            <a:spLocks/>
          </p:cNvSpPr>
          <p:nvPr/>
        </p:nvSpPr>
        <p:spPr bwMode="auto">
          <a:xfrm>
            <a:off x="1111534" y="526840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A088BEA-24BE-6E4D-9239-452E2793921A}"/>
              </a:ext>
            </a:extLst>
          </p:cNvPr>
          <p:cNvSpPr txBox="1">
            <a:spLocks/>
          </p:cNvSpPr>
          <p:nvPr/>
        </p:nvSpPr>
        <p:spPr bwMode="auto">
          <a:xfrm>
            <a:off x="1476159" y="6312754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2: T2 then T1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5B528C5-F04B-BC4E-9681-4059E0EBB9D6}"/>
              </a:ext>
            </a:extLst>
          </p:cNvPr>
          <p:cNvSpPr txBox="1">
            <a:spLocks/>
          </p:cNvSpPr>
          <p:nvPr/>
        </p:nvSpPr>
        <p:spPr bwMode="auto">
          <a:xfrm>
            <a:off x="9023078" y="2010047"/>
            <a:ext cx="2341966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Benefit to Bob!</a:t>
            </a:r>
            <a:endParaRPr lang="en-US" alt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7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8" grpId="1"/>
      <p:bldP spid="39" grpId="0"/>
      <p:bldP spid="40" grpId="0"/>
      <p:bldP spid="41" grpId="0"/>
      <p:bldP spid="41" grpId="1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71559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Malicious Primaries Collusion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684" y="4617932"/>
            <a:ext cx="3467308" cy="589777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 in Danger!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A5212-0A51-D949-9402-E1CB3A640888}"/>
              </a:ext>
            </a:extLst>
          </p:cNvPr>
          <p:cNvSpPr/>
          <p:nvPr/>
        </p:nvSpPr>
        <p:spPr>
          <a:xfrm>
            <a:off x="9269396" y="1738188"/>
            <a:ext cx="2674306" cy="12957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39B3B7-ECC6-944E-9138-8CEAD030FCD7}"/>
              </a:ext>
            </a:extLst>
          </p:cNvPr>
          <p:cNvSpPr/>
          <p:nvPr/>
        </p:nvSpPr>
        <p:spPr>
          <a:xfrm>
            <a:off x="4989259" y="1740378"/>
            <a:ext cx="2674306" cy="130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17D57-7F42-234D-B2B1-FB3BE755C5D4}"/>
              </a:ext>
            </a:extLst>
          </p:cNvPr>
          <p:cNvSpPr/>
          <p:nvPr/>
        </p:nvSpPr>
        <p:spPr>
          <a:xfrm>
            <a:off x="3860017" y="4179341"/>
            <a:ext cx="5070817" cy="20359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857A-F236-AF48-BAD0-4487D631BE34}"/>
              </a:ext>
            </a:extLst>
          </p:cNvPr>
          <p:cNvSpPr/>
          <p:nvPr/>
        </p:nvSpPr>
        <p:spPr>
          <a:xfrm>
            <a:off x="398198" y="1738188"/>
            <a:ext cx="2674306" cy="13017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1B3B5-EF5E-B848-9EE1-76106B4091E9}"/>
              </a:ext>
            </a:extLst>
          </p:cNvPr>
          <p:cNvSpPr txBox="1"/>
          <p:nvPr/>
        </p:nvSpPr>
        <p:spPr>
          <a:xfrm>
            <a:off x="650328" y="1930111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DDA9-1B49-9642-8D00-36CD5F0E033A}"/>
              </a:ext>
            </a:extLst>
          </p:cNvPr>
          <p:cNvSpPr txBox="1"/>
          <p:nvPr/>
        </p:nvSpPr>
        <p:spPr>
          <a:xfrm>
            <a:off x="9493006" y="1969637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C0F13-08C3-C74C-96D6-536395D34769}"/>
              </a:ext>
            </a:extLst>
          </p:cNvPr>
          <p:cNvSpPr txBox="1"/>
          <p:nvPr/>
        </p:nvSpPr>
        <p:spPr>
          <a:xfrm>
            <a:off x="5149109" y="1827333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27E0-C638-6249-8DCD-7A5810269A07}"/>
              </a:ext>
            </a:extLst>
          </p:cNvPr>
          <p:cNvSpPr txBox="1"/>
          <p:nvPr/>
        </p:nvSpPr>
        <p:spPr>
          <a:xfrm>
            <a:off x="4842225" y="5150194"/>
            <a:ext cx="318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157E0-6250-8E42-AD93-19AD2DDF7D10}"/>
              </a:ext>
            </a:extLst>
          </p:cNvPr>
          <p:cNvSpPr txBox="1"/>
          <p:nvPr/>
        </p:nvSpPr>
        <p:spPr>
          <a:xfrm>
            <a:off x="4676451" y="44853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B3C64-659F-6245-973E-CCD0D2E23DB2}"/>
              </a:ext>
            </a:extLst>
          </p:cNvPr>
          <p:cNvSpPr txBox="1"/>
          <p:nvPr/>
        </p:nvSpPr>
        <p:spPr>
          <a:xfrm>
            <a:off x="7842228" y="453417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283F306D-F08A-F541-B812-0CD33FA44577}"/>
              </a:ext>
            </a:extLst>
          </p:cNvPr>
          <p:cNvSpPr/>
          <p:nvPr/>
        </p:nvSpPr>
        <p:spPr>
          <a:xfrm>
            <a:off x="4553506" y="4397486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B5CC683C-2621-8944-BFE7-AA201860F75B}"/>
              </a:ext>
            </a:extLst>
          </p:cNvPr>
          <p:cNvSpPr/>
          <p:nvPr/>
        </p:nvSpPr>
        <p:spPr>
          <a:xfrm>
            <a:off x="7720582" y="4446374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8B5C6B-0111-0544-9778-3B8D494B2CE6}"/>
              </a:ext>
            </a:extLst>
          </p:cNvPr>
          <p:cNvSpPr/>
          <p:nvPr/>
        </p:nvSpPr>
        <p:spPr>
          <a:xfrm>
            <a:off x="4676449" y="5026284"/>
            <a:ext cx="3438072" cy="1066309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2742BC-5E2E-C847-805C-F83883EA1975}"/>
              </a:ext>
            </a:extLst>
          </p:cNvPr>
          <p:cNvCxnSpPr>
            <a:cxnSpLocks/>
          </p:cNvCxnSpPr>
          <p:nvPr/>
        </p:nvCxnSpPr>
        <p:spPr>
          <a:xfrm flipH="1" flipV="1">
            <a:off x="2298279" y="3095082"/>
            <a:ext cx="2392830" cy="145122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06835-5662-A34E-B173-39D1BDD85599}"/>
              </a:ext>
            </a:extLst>
          </p:cNvPr>
          <p:cNvCxnSpPr>
            <a:cxnSpLocks/>
          </p:cNvCxnSpPr>
          <p:nvPr/>
        </p:nvCxnSpPr>
        <p:spPr>
          <a:xfrm flipV="1">
            <a:off x="4742692" y="2927982"/>
            <a:ext cx="676223" cy="15978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54751638-DBC9-F64B-B753-F493556DF154}"/>
              </a:ext>
            </a:extLst>
          </p:cNvPr>
          <p:cNvSpPr/>
          <p:nvPr/>
        </p:nvSpPr>
        <p:spPr>
          <a:xfrm>
            <a:off x="5123172" y="388233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BB642-EA39-0445-8C69-253A7BF675E0}"/>
              </a:ext>
            </a:extLst>
          </p:cNvPr>
          <p:cNvCxnSpPr>
            <a:cxnSpLocks/>
          </p:cNvCxnSpPr>
          <p:nvPr/>
        </p:nvCxnSpPr>
        <p:spPr>
          <a:xfrm flipV="1">
            <a:off x="8383479" y="3102493"/>
            <a:ext cx="1978026" cy="1538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F4D7C9-5741-104F-9481-538497C8BFC7}"/>
              </a:ext>
            </a:extLst>
          </p:cNvPr>
          <p:cNvCxnSpPr>
            <a:cxnSpLocks/>
          </p:cNvCxnSpPr>
          <p:nvPr/>
        </p:nvCxnSpPr>
        <p:spPr>
          <a:xfrm flipH="1" flipV="1">
            <a:off x="7303257" y="2939927"/>
            <a:ext cx="720164" cy="1448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65BA715-4482-C44E-AA9C-58B983188693}"/>
              </a:ext>
            </a:extLst>
          </p:cNvPr>
          <p:cNvSpPr/>
          <p:nvPr/>
        </p:nvSpPr>
        <p:spPr>
          <a:xfrm>
            <a:off x="6733838" y="3913219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4F998-B2E5-4F41-BC60-1C7523472BE2}"/>
              </a:ext>
            </a:extLst>
          </p:cNvPr>
          <p:cNvSpPr txBox="1"/>
          <p:nvPr/>
        </p:nvSpPr>
        <p:spPr>
          <a:xfrm>
            <a:off x="5808015" y="4387100"/>
            <a:ext cx="12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CEEF4-A4B0-EF44-876A-D4E58716D4FD}"/>
              </a:ext>
            </a:extLst>
          </p:cNvPr>
          <p:cNvSpPr txBox="1"/>
          <p:nvPr/>
        </p:nvSpPr>
        <p:spPr>
          <a:xfrm>
            <a:off x="4635089" y="277090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BCB1A-FA56-D94B-917B-B0738EC9D850}"/>
              </a:ext>
            </a:extLst>
          </p:cNvPr>
          <p:cNvSpPr txBox="1"/>
          <p:nvPr/>
        </p:nvSpPr>
        <p:spPr>
          <a:xfrm>
            <a:off x="9404188" y="300173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0450C-B6B0-7548-BEEC-C262C56F500E}"/>
              </a:ext>
            </a:extLst>
          </p:cNvPr>
          <p:cNvSpPr txBox="1"/>
          <p:nvPr/>
        </p:nvSpPr>
        <p:spPr>
          <a:xfrm>
            <a:off x="1712645" y="303994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F85A5F-B257-3C45-A545-F458EE90BE48}"/>
              </a:ext>
            </a:extLst>
          </p:cNvPr>
          <p:cNvSpPr txBox="1"/>
          <p:nvPr/>
        </p:nvSpPr>
        <p:spPr>
          <a:xfrm>
            <a:off x="5397776" y="3821555"/>
            <a:ext cx="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2530F-0ADC-FE41-95F7-97F486A0B56F}"/>
              </a:ext>
            </a:extLst>
          </p:cNvPr>
          <p:cNvSpPr txBox="1"/>
          <p:nvPr/>
        </p:nvSpPr>
        <p:spPr>
          <a:xfrm>
            <a:off x="7560952" y="2927982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4CF0D4-EDEC-9049-85C1-4D23F73D7028}"/>
              </a:ext>
            </a:extLst>
          </p:cNvPr>
          <p:cNvSpPr txBox="1"/>
          <p:nvPr/>
        </p:nvSpPr>
        <p:spPr>
          <a:xfrm>
            <a:off x="7196919" y="384045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8B2E3F9B-8F3F-CB43-BD82-9746762F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81" y="1035579"/>
            <a:ext cx="755374" cy="755374"/>
          </a:xfrm>
          <a:prstGeom prst="rect">
            <a:avLst/>
          </a:prstGeom>
        </p:spPr>
      </p:pic>
      <p:pic>
        <p:nvPicPr>
          <p:cNvPr id="35" name="Graphic 34" descr="Warning with solid fill">
            <a:extLst>
              <a:ext uri="{FF2B5EF4-FFF2-40B4-BE49-F238E27FC236}">
                <a16:creationId xmlns:a16="http://schemas.microsoft.com/office/drawing/2014/main" id="{855733C0-710C-8244-B1C7-88704491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16" y="823102"/>
            <a:ext cx="914400" cy="914400"/>
          </a:xfrm>
          <a:prstGeom prst="rect">
            <a:avLst/>
          </a:prstGeom>
        </p:spPr>
      </p:pic>
      <p:pic>
        <p:nvPicPr>
          <p:cNvPr id="42" name="Graphic 41" descr="Warning with solid fill">
            <a:extLst>
              <a:ext uri="{FF2B5EF4-FFF2-40B4-BE49-F238E27FC236}">
                <a16:creationId xmlns:a16="http://schemas.microsoft.com/office/drawing/2014/main" id="{AAA1FAF3-0513-FC42-AB81-F7E8F70E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0684" y="8541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21" grpId="0" animBg="1"/>
      <p:bldP spid="24" grpId="0" animBg="1"/>
      <p:bldP spid="26" grpId="0"/>
      <p:bldP spid="27" grpId="0"/>
      <p:bldP spid="31" grpId="0"/>
      <p:bldP spid="33" grpId="0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40764"/>
            <a:ext cx="12192000" cy="137864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Good Instances are always Live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234846" y="2153657"/>
            <a:ext cx="11722307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Failed instances are stopped and not replaced through independent consensus. </a:t>
            </a: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86B27-6CB3-0947-842E-3E3116F0855D}"/>
              </a:ext>
            </a:extLst>
          </p:cNvPr>
          <p:cNvSpPr txBox="1">
            <a:spLocks/>
          </p:cNvSpPr>
          <p:nvPr/>
        </p:nvSpPr>
        <p:spPr bwMode="auto">
          <a:xfrm>
            <a:off x="234845" y="2155300"/>
            <a:ext cx="11722307" cy="3318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Failed instances are stopped and not replaced through independent consensus.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Collusion attacks detected when f+1 blame multiple primaries.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Lightweight checkpoints ensure progress.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33849"/>
            <a:ext cx="12192000" cy="137864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600" b="0" dirty="0" err="1">
                <a:latin typeface="Palatino Linotype" panose="02040502050505030304" pitchFamily="18" charset="0"/>
              </a:rPr>
              <a:t>ResilientDB</a:t>
            </a:r>
            <a:r>
              <a:rPr lang="en-US" sz="36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3600" b="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444" y="4087997"/>
            <a:ext cx="2391869" cy="107820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81" y="4087997"/>
            <a:ext cx="2450053" cy="986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3104754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5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0FA78E-B28B-874C-81D2-5A8F911EBD3B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463295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Proceedings of the 40</a:t>
            </a:r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th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 IEEE ICDCS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2228904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9516" y="2257313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505429"/>
            <a:ext cx="1287770" cy="125655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680" y="1914457"/>
            <a:ext cx="1643352" cy="1514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34" name="Graphic 33" descr="School girl with solid fill">
            <a:extLst>
              <a:ext uri="{FF2B5EF4-FFF2-40B4-BE49-F238E27FC236}">
                <a16:creationId xmlns:a16="http://schemas.microsoft.com/office/drawing/2014/main" id="{F635F9FF-E22A-9A49-B0F2-0561904A0E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69623" y="3657674"/>
            <a:ext cx="1798843" cy="1798843"/>
          </a:xfrm>
          <a:prstGeom prst="rect">
            <a:avLst/>
          </a:prstGeom>
        </p:spPr>
      </p:pic>
      <p:pic>
        <p:nvPicPr>
          <p:cNvPr id="36" name="Graphic 35" descr="School boy with solid fill">
            <a:extLst>
              <a:ext uri="{FF2B5EF4-FFF2-40B4-BE49-F238E27FC236}">
                <a16:creationId xmlns:a16="http://schemas.microsoft.com/office/drawing/2014/main" id="{0F6BCD14-65CA-E44B-BC09-E434ADB56A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21841" y="3657674"/>
            <a:ext cx="1798843" cy="1798843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37" y="280023"/>
            <a:ext cx="105156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Secure Decentralized &amp; Democratic System</a:t>
            </a:r>
            <a:endParaRPr lang="en-US" altLang="en-US" sz="4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2E7C7-3D1A-DB43-AE3E-3761946A8E28}"/>
              </a:ext>
            </a:extLst>
          </p:cNvPr>
          <p:cNvSpPr txBox="1"/>
          <p:nvPr/>
        </p:nvSpPr>
        <p:spPr>
          <a:xfrm>
            <a:off x="3605769" y="519818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Alice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9A9AD3-A6A6-8741-B562-B2FC210AC2FF}"/>
              </a:ext>
            </a:extLst>
          </p:cNvPr>
          <p:cNvSpPr txBox="1"/>
          <p:nvPr/>
        </p:nvSpPr>
        <p:spPr>
          <a:xfrm>
            <a:off x="8250273" y="5198189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Bob</a:t>
            </a:r>
          </a:p>
        </p:txBody>
      </p:sp>
    </p:spTree>
    <p:extLst>
      <p:ext uri="{BB962C8B-B14F-4D97-AF65-F5344CB8AC3E}">
        <p14:creationId xmlns:p14="http://schemas.microsoft.com/office/powerpoint/2010/main" val="86995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2956966" y="4002976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28871" y="4203470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326039" y="3785305"/>
            <a:ext cx="1112009" cy="86991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276130" y="3776897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27755" y="3367619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675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  <a:endCxn id="25" idx="1"/>
          </p:cNvCxnSpPr>
          <p:nvPr/>
        </p:nvCxnSpPr>
        <p:spPr>
          <a:xfrm>
            <a:off x="4096710" y="3086429"/>
            <a:ext cx="1229329" cy="11338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458934" y="4112881"/>
            <a:ext cx="3555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13889" y="1535600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33F0F024-2986-AC4D-91FB-DC1D7945FC06}"/>
              </a:ext>
            </a:extLst>
          </p:cNvPr>
          <p:cNvCxnSpPr>
            <a:cxnSpLocks/>
            <a:stCxn id="26" idx="0"/>
            <a:endCxn id="36" idx="1"/>
          </p:cNvCxnSpPr>
          <p:nvPr/>
        </p:nvCxnSpPr>
        <p:spPr>
          <a:xfrm rot="5400000" flipH="1" flipV="1">
            <a:off x="6633268" y="2349671"/>
            <a:ext cx="666471" cy="218798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6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3" grpId="0"/>
      <p:bldP spid="51" grpId="0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RCC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14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Evaluation Metrics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0" y="1787164"/>
            <a:ext cx="12192000" cy="35974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Google cloud used for deploying replicas and clients.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Each replica used 16-core Intel Xeon Cascade Lake CPUs and had access to 32 GB memory.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Total 320K clients deployed on 16 machines.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Workload provided by Yahoo Cloud Serving Benchmark (YCSB).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Experiments ran for 180s </a:t>
            </a:r>
            <a:r>
              <a:rPr lang="en-US" sz="2000" dirty="0">
                <a:latin typeface="Palatino Linotype" panose="02040502050505030304" pitchFamily="18" charset="0"/>
                <a:sym typeface="Wingdings" pitchFamily="2" charset="2"/>
              </a:rPr>
              <a:t> First 60s warmup.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646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A0AF473-B0A1-464E-816F-8CA88E90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964003"/>
            <a:ext cx="12115800" cy="4347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343DD-7878-3D48-8A1C-4101B8D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Batching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A3E16-D8D5-6941-855A-ED1DDF52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424F863-27B5-B442-9734-68F9BCE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" y="918618"/>
            <a:ext cx="12150366" cy="42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Conclusions and Final Remarks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649356" y="1461456"/>
            <a:ext cx="11025809" cy="41958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RCC is a meta-BFT protocol that delegates power to each replica.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RCC allows all “n” replicas to be primary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parallel consensus</a:t>
            </a:r>
            <a:endParaRPr lang="en-US" sz="2400" dirty="0">
              <a:latin typeface="Palatino Linotype" panose="02040502050505030304" pitchFamily="18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RCC guarantees that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there will be always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RCC provides solution to handle collusion attacks.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RCC facilitates secure ordering of requests.</a:t>
            </a:r>
          </a:p>
        </p:txBody>
      </p:sp>
    </p:spTree>
    <p:extLst>
      <p:ext uri="{BB962C8B-B14F-4D97-AF65-F5344CB8AC3E}">
        <p14:creationId xmlns:p14="http://schemas.microsoft.com/office/powerpoint/2010/main" val="390720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8135"/>
            <a:ext cx="105156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Decentralized System</a:t>
            </a:r>
            <a:endParaRPr lang="en-US" altLang="en-US" sz="4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2E7C7-3D1A-DB43-AE3E-3761946A8E28}"/>
              </a:ext>
            </a:extLst>
          </p:cNvPr>
          <p:cNvSpPr txBox="1"/>
          <p:nvPr/>
        </p:nvSpPr>
        <p:spPr>
          <a:xfrm>
            <a:off x="3605769" y="519818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Alice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9A9AD3-A6A6-8741-B562-B2FC210AC2FF}"/>
              </a:ext>
            </a:extLst>
          </p:cNvPr>
          <p:cNvSpPr txBox="1"/>
          <p:nvPr/>
        </p:nvSpPr>
        <p:spPr>
          <a:xfrm>
            <a:off x="8250273" y="5198189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Bob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F3CAA0-5064-7748-84B6-9E68E276AC25}"/>
              </a:ext>
            </a:extLst>
          </p:cNvPr>
          <p:cNvSpPr txBox="1"/>
          <p:nvPr/>
        </p:nvSpPr>
        <p:spPr>
          <a:xfrm>
            <a:off x="448915" y="3334508"/>
            <a:ext cx="2187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Replicas</a:t>
            </a:r>
          </a:p>
        </p:txBody>
      </p:sp>
      <p:pic>
        <p:nvPicPr>
          <p:cNvPr id="32" name="Graphic 31" descr="Database">
            <a:extLst>
              <a:ext uri="{FF2B5EF4-FFF2-40B4-BE49-F238E27FC236}">
                <a16:creationId xmlns:a16="http://schemas.microsoft.com/office/drawing/2014/main" id="{5C03E7E8-EC33-344F-A5BD-4C820902E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4269" y="2480138"/>
            <a:ext cx="1231608" cy="1289335"/>
          </a:xfrm>
          <a:prstGeom prst="rect">
            <a:avLst/>
          </a:prstGeom>
        </p:spPr>
      </p:pic>
      <p:pic>
        <p:nvPicPr>
          <p:cNvPr id="33" name="Graphic 32" descr="Database">
            <a:extLst>
              <a:ext uri="{FF2B5EF4-FFF2-40B4-BE49-F238E27FC236}">
                <a16:creationId xmlns:a16="http://schemas.microsoft.com/office/drawing/2014/main" id="{6AE57F4F-AF59-5C4E-9E89-CCB2417CB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6396" y="1368159"/>
            <a:ext cx="1231608" cy="1289335"/>
          </a:xfrm>
          <a:prstGeom prst="rect">
            <a:avLst/>
          </a:prstGeom>
        </p:spPr>
      </p:pic>
      <p:pic>
        <p:nvPicPr>
          <p:cNvPr id="35" name="Graphic 34" descr="Database">
            <a:extLst>
              <a:ext uri="{FF2B5EF4-FFF2-40B4-BE49-F238E27FC236}">
                <a16:creationId xmlns:a16="http://schemas.microsoft.com/office/drawing/2014/main" id="{78DD9197-8EBC-9747-8428-99A22DCCE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9349" y="5334461"/>
            <a:ext cx="1231608" cy="1289335"/>
          </a:xfrm>
          <a:prstGeom prst="rect">
            <a:avLst/>
          </a:prstGeom>
        </p:spPr>
      </p:pic>
      <p:pic>
        <p:nvPicPr>
          <p:cNvPr id="37" name="Graphic 36" descr="Database">
            <a:extLst>
              <a:ext uri="{FF2B5EF4-FFF2-40B4-BE49-F238E27FC236}">
                <a16:creationId xmlns:a16="http://schemas.microsoft.com/office/drawing/2014/main" id="{8A9719A5-D132-6B49-80AF-CB5C0912B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051CB9A3-6454-324E-8192-7A9C8D93A3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1D2452A5-0B03-844E-8212-AEB794AA57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2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70110"/>
            <a:ext cx="11039061" cy="77867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  <a:endParaRPr lang="en-US" altLang="en-US" sz="4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1E8D72A-6D9E-EF41-8244-A2334930B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0580" y="4950395"/>
            <a:ext cx="582122" cy="582122"/>
          </a:xfrm>
          <a:prstGeom prst="rect">
            <a:avLst/>
          </a:prstGeom>
        </p:spPr>
      </p:pic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7B89135D-E7B7-D44D-AAA0-1AE6D10EA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1051" y="2520953"/>
            <a:ext cx="582122" cy="582122"/>
          </a:xfrm>
          <a:prstGeom prst="rect">
            <a:avLst/>
          </a:prstGeom>
        </p:spPr>
      </p:pic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1423B4C6-F709-7D4E-B8E5-CA289E0C8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98704">
            <a:off x="4390608" y="4043651"/>
            <a:ext cx="582122" cy="582122"/>
          </a:xfrm>
          <a:prstGeom prst="rect">
            <a:avLst/>
          </a:prstGeom>
        </p:spPr>
      </p:pic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9D698859-2DAF-F546-903B-8655B2F1A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4378">
            <a:off x="4543662" y="2850723"/>
            <a:ext cx="582122" cy="582122"/>
          </a:xfrm>
          <a:prstGeom prst="rect">
            <a:avLst/>
          </a:prstGeom>
        </p:spPr>
      </p:pic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EB887A3D-F0B2-C54F-A27D-A11393D0F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78168">
            <a:off x="7571727" y="3073877"/>
            <a:ext cx="582122" cy="582122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FA2550A8-6D12-F24D-9540-BDFA253BE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29467">
            <a:off x="7412499" y="4857349"/>
            <a:ext cx="582122" cy="5821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F19D6B9-E5F2-2F44-BB61-CBB2574C52ED}"/>
              </a:ext>
            </a:extLst>
          </p:cNvPr>
          <p:cNvSpPr txBox="1"/>
          <p:nvPr/>
        </p:nvSpPr>
        <p:spPr>
          <a:xfrm>
            <a:off x="154144" y="3501599"/>
            <a:ext cx="293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Right to Vote</a:t>
            </a:r>
          </a:p>
        </p:txBody>
      </p:sp>
    </p:spTree>
    <p:extLst>
      <p:ext uri="{BB962C8B-B14F-4D97-AF65-F5344CB8AC3E}">
        <p14:creationId xmlns:p14="http://schemas.microsoft.com/office/powerpoint/2010/main" val="61393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19 L 0.01914 -0.1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5 -0.01759 L -0.01276 0.1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10651 -0.04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0.09766 0.0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102 -0.00833 L -0.10963 0.09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5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2 L -0.10117 -0.1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583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92913D0C-8EF9-3F42-9BAE-8814451E96F1}"/>
              </a:ext>
            </a:extLst>
          </p:cNvPr>
          <p:cNvSpPr txBox="1">
            <a:spLocks/>
          </p:cNvSpPr>
          <p:nvPr/>
        </p:nvSpPr>
        <p:spPr bwMode="auto">
          <a:xfrm>
            <a:off x="-1" y="2446039"/>
            <a:ext cx="12192000" cy="64589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Blockchain Technology</a:t>
            </a:r>
          </a:p>
        </p:txBody>
      </p:sp>
    </p:spTree>
    <p:extLst>
      <p:ext uri="{BB962C8B-B14F-4D97-AF65-F5344CB8AC3E}">
        <p14:creationId xmlns:p14="http://schemas.microsoft.com/office/powerpoint/2010/main" val="19681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190344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AE98F3A-2FEF-9E41-9484-CA952D54BF59}"/>
              </a:ext>
            </a:extLst>
          </p:cNvPr>
          <p:cNvGrpSpPr/>
          <p:nvPr/>
        </p:nvGrpSpPr>
        <p:grpSpPr>
          <a:xfrm>
            <a:off x="5211775" y="1295230"/>
            <a:ext cx="2461543" cy="1383018"/>
            <a:chOff x="5211775" y="1295230"/>
            <a:chExt cx="2461543" cy="138301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DACDDBD-ADA5-8B43-9549-699A61CD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8785" y="1379537"/>
              <a:ext cx="993762" cy="9144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04634C0-5C55-3042-9C33-7C9E59F75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86118" y="1295230"/>
              <a:ext cx="635210" cy="1032218"/>
            </a:xfrm>
            <a:prstGeom prst="rect">
              <a:avLst/>
            </a:prstGeom>
          </p:spPr>
        </p:pic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93E459B8-83EE-6E4A-8957-BAA18A0E3F8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11775" y="2171378"/>
              <a:ext cx="2461543" cy="50687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Cryptocurrencies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8F695-BFF0-DD40-AB64-822EA6FED35C}"/>
              </a:ext>
            </a:extLst>
          </p:cNvPr>
          <p:cNvGrpSpPr/>
          <p:nvPr/>
        </p:nvGrpSpPr>
        <p:grpSpPr>
          <a:xfrm>
            <a:off x="2004927" y="4242060"/>
            <a:ext cx="3555260" cy="1703804"/>
            <a:chOff x="1660684" y="4195293"/>
            <a:chExt cx="3555260" cy="1703804"/>
          </a:xfrm>
        </p:grpSpPr>
        <p:pic>
          <p:nvPicPr>
            <p:cNvPr id="11" name="Graphic 10" descr="Upward trend">
              <a:extLst>
                <a:ext uri="{FF2B5EF4-FFF2-40B4-BE49-F238E27FC236}">
                  <a16:creationId xmlns:a16="http://schemas.microsoft.com/office/drawing/2014/main" id="{C9230AB8-0B18-BF43-8CCB-A820E407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3" name="Graphic 12" descr="Lightning bolt">
              <a:extLst>
                <a:ext uri="{FF2B5EF4-FFF2-40B4-BE49-F238E27FC236}">
                  <a16:creationId xmlns:a16="http://schemas.microsoft.com/office/drawing/2014/main" id="{06E5A9C1-8017-2F49-8040-1040C55E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EC06583-AD12-4A4D-AAB5-2A7A507F4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A8344-80E4-B148-A318-415D850E6FB9}"/>
              </a:ext>
            </a:extLst>
          </p:cNvPr>
          <p:cNvGrpSpPr/>
          <p:nvPr/>
        </p:nvGrpSpPr>
        <p:grpSpPr>
          <a:xfrm>
            <a:off x="6693532" y="4278126"/>
            <a:ext cx="2501885" cy="1823430"/>
            <a:chOff x="6310393" y="3869030"/>
            <a:chExt cx="2501885" cy="1823430"/>
          </a:xfrm>
        </p:grpSpPr>
        <p:pic>
          <p:nvPicPr>
            <p:cNvPr id="17" name="Graphic 16" descr="Doctor">
              <a:extLst>
                <a:ext uri="{FF2B5EF4-FFF2-40B4-BE49-F238E27FC236}">
                  <a16:creationId xmlns:a16="http://schemas.microsoft.com/office/drawing/2014/main" id="{757730B3-1A8D-304C-9102-5BCA5AE7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9" name="Graphic 18" descr="Heart with pulse">
              <a:extLst>
                <a:ext uri="{FF2B5EF4-FFF2-40B4-BE49-F238E27FC236}">
                  <a16:creationId xmlns:a16="http://schemas.microsoft.com/office/drawing/2014/main" id="{40BD32C8-6417-3843-993A-C5B23954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3B7804A8-FF0F-1D40-870D-5BF1D2274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4B058-C3C2-B84A-8BDB-0984492BA04F}"/>
              </a:ext>
            </a:extLst>
          </p:cNvPr>
          <p:cNvGrpSpPr/>
          <p:nvPr/>
        </p:nvGrpSpPr>
        <p:grpSpPr>
          <a:xfrm>
            <a:off x="1463011" y="1713435"/>
            <a:ext cx="3035408" cy="2188689"/>
            <a:chOff x="7939990" y="2171988"/>
            <a:chExt cx="3035408" cy="2188689"/>
          </a:xfrm>
        </p:grpSpPr>
        <p:pic>
          <p:nvPicPr>
            <p:cNvPr id="24" name="Graphic 23" descr="Open hand with plant">
              <a:extLst>
                <a:ext uri="{FF2B5EF4-FFF2-40B4-BE49-F238E27FC236}">
                  <a16:creationId xmlns:a16="http://schemas.microsoft.com/office/drawing/2014/main" id="{3ED1C872-9C8E-6449-A694-1ACD0C05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26" name="Graphic 25" descr="Sustainability">
              <a:extLst>
                <a:ext uri="{FF2B5EF4-FFF2-40B4-BE49-F238E27FC236}">
                  <a16:creationId xmlns:a16="http://schemas.microsoft.com/office/drawing/2014/main" id="{9A995949-4454-3B46-A3C3-5C196E83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28" name="Graphic 27" descr="Globe">
              <a:extLst>
                <a:ext uri="{FF2B5EF4-FFF2-40B4-BE49-F238E27FC236}">
                  <a16:creationId xmlns:a16="http://schemas.microsoft.com/office/drawing/2014/main" id="{639BCE83-4C42-314C-BB57-4C6BE1C2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CF7DB6D0-5A21-1A46-B632-5606C75E3A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478BD1-3038-344E-83D4-D7C4A22C093A}"/>
              </a:ext>
            </a:extLst>
          </p:cNvPr>
          <p:cNvGrpSpPr/>
          <p:nvPr/>
        </p:nvGrpSpPr>
        <p:grpSpPr>
          <a:xfrm>
            <a:off x="8120957" y="1807198"/>
            <a:ext cx="3964892" cy="2187236"/>
            <a:chOff x="5630017" y="1053153"/>
            <a:chExt cx="3964892" cy="2187236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38F98D4E-0530-8C45-861F-C3EC6821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34" name="Graphic 33" descr="Classroom">
              <a:extLst>
                <a:ext uri="{FF2B5EF4-FFF2-40B4-BE49-F238E27FC236}">
                  <a16:creationId xmlns:a16="http://schemas.microsoft.com/office/drawing/2014/main" id="{89D5B982-8724-B04D-8646-CF71AFFD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36" name="Graphic 35" descr="Checklist">
              <a:extLst>
                <a:ext uri="{FF2B5EF4-FFF2-40B4-BE49-F238E27FC236}">
                  <a16:creationId xmlns:a16="http://schemas.microsoft.com/office/drawing/2014/main" id="{C0611D3A-1DAC-8C4D-9E5E-D9A8D39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67F41C77-F94C-994D-81F4-8E5D311AC5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141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91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25968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At the core of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any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Blockchain application is a Byzantine Fault-Tolerant (BFT) consensus protocol.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07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5 L 0.40782 -0.2069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4 L 0.40495 -0.000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8108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10304" y="4021178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2240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Graphic 62" descr="School girl with solid fill">
            <a:extLst>
              <a:ext uri="{FF2B5EF4-FFF2-40B4-BE49-F238E27FC236}">
                <a16:creationId xmlns:a16="http://schemas.microsoft.com/office/drawing/2014/main" id="{DE94D6E0-1740-5E47-AB77-C0423254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65" name="Graphic 64" descr="Database">
            <a:extLst>
              <a:ext uri="{FF2B5EF4-FFF2-40B4-BE49-F238E27FC236}">
                <a16:creationId xmlns:a16="http://schemas.microsoft.com/office/drawing/2014/main" id="{06D6BFD0-CFB4-3440-ACB1-A2577B59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6" name="Graphic 65" descr="Database">
            <a:extLst>
              <a:ext uri="{FF2B5EF4-FFF2-40B4-BE49-F238E27FC236}">
                <a16:creationId xmlns:a16="http://schemas.microsoft.com/office/drawing/2014/main" id="{C32080C0-83D1-E345-9FC1-BBE56AC20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8" name="Graphic 67" descr="Database">
            <a:extLst>
              <a:ext uri="{FF2B5EF4-FFF2-40B4-BE49-F238E27FC236}">
                <a16:creationId xmlns:a16="http://schemas.microsoft.com/office/drawing/2014/main" id="{72C4F664-A42D-0B46-B9AE-5A9C39EF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9" name="Graphic 68" descr="Database">
            <a:extLst>
              <a:ext uri="{FF2B5EF4-FFF2-40B4-BE49-F238E27FC236}">
                <a16:creationId xmlns:a16="http://schemas.microsoft.com/office/drawing/2014/main" id="{9A377AFF-418B-2B42-B234-69BB8164C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24051</TotalTime>
  <Words>789</Words>
  <Application>Microsoft Macintosh PowerPoint</Application>
  <PresentationFormat>Widescreen</PresentationFormat>
  <Paragraphs>253</Paragraphs>
  <Slides>26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Bookman Old Style</vt:lpstr>
      <vt:lpstr>Calibri</vt:lpstr>
      <vt:lpstr>Palatino Linotype</vt:lpstr>
      <vt:lpstr>Proxima Nova</vt:lpstr>
      <vt:lpstr>Times New Roman</vt:lpstr>
      <vt:lpstr>Wingdings</vt:lpstr>
      <vt:lpstr>Custom Design</vt:lpstr>
      <vt:lpstr>1_Office Theme</vt:lpstr>
      <vt:lpstr>RCC: Resilient Concurrent Consensus for High-Throughput Secure Transaction Processing</vt:lpstr>
      <vt:lpstr>Secure Decentralized &amp; Democratic System</vt:lpstr>
      <vt:lpstr>Decentralized System</vt:lpstr>
      <vt:lpstr>Democracy</vt:lpstr>
      <vt:lpstr>PowerPoint Presentation</vt:lpstr>
      <vt:lpstr>What is Blockchain?</vt:lpstr>
      <vt:lpstr>Blockchain Applications</vt:lpstr>
      <vt:lpstr>At the core of any Blockchain application is a Byzantine Fault-Tolerant (BFT) consensus protocol.</vt:lpstr>
      <vt:lpstr>First practical BFT implementation.</vt:lpstr>
      <vt:lpstr>What Limits Current Systems? Primary-Backup Paradigm</vt:lpstr>
      <vt:lpstr>Our Proposal</vt:lpstr>
      <vt:lpstr>RCC Paradigm</vt:lpstr>
      <vt:lpstr>PowerPoint Presentation</vt:lpstr>
      <vt:lpstr>Challenges?</vt:lpstr>
      <vt:lpstr>Secure Ordering</vt:lpstr>
      <vt:lpstr>Malicious Primaries Collusion</vt:lpstr>
      <vt:lpstr>Magical Ingredient   Good Instances are always Live</vt:lpstr>
      <vt:lpstr>ResilientDB: High Throughput Yielding, Scalable Permissioned Blockchain Fabric*</vt:lpstr>
      <vt:lpstr>PowerPoint Presentation</vt:lpstr>
      <vt:lpstr>Implementation on ResilientDB</vt:lpstr>
      <vt:lpstr>Evaluating RCC on ResilientDB</vt:lpstr>
      <vt:lpstr>Evaluation Metrics</vt:lpstr>
      <vt:lpstr>Scalability</vt:lpstr>
      <vt:lpstr>Batching</vt:lpstr>
      <vt:lpstr>Conclusions and Final Remarks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727</cp:revision>
  <dcterms:created xsi:type="dcterms:W3CDTF">2018-08-17T23:07:33Z</dcterms:created>
  <dcterms:modified xsi:type="dcterms:W3CDTF">2021-03-28T23:07:35Z</dcterms:modified>
  <cp:category/>
</cp:coreProperties>
</file>